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4" r:id="rId3"/>
  </p:sldMasterIdLst>
  <p:notesMasterIdLst>
    <p:notesMasterId r:id="rId30"/>
  </p:notesMasterIdLst>
  <p:sldIdLst>
    <p:sldId id="256" r:id="rId4"/>
    <p:sldId id="257" r:id="rId5"/>
    <p:sldId id="258" r:id="rId6"/>
    <p:sldId id="259" r:id="rId7"/>
    <p:sldId id="264" r:id="rId8"/>
    <p:sldId id="263" r:id="rId9"/>
    <p:sldId id="260" r:id="rId10"/>
    <p:sldId id="275" r:id="rId11"/>
    <p:sldId id="271" r:id="rId12"/>
    <p:sldId id="288" r:id="rId13"/>
    <p:sldId id="289" r:id="rId14"/>
    <p:sldId id="290" r:id="rId15"/>
    <p:sldId id="291" r:id="rId16"/>
    <p:sldId id="282" r:id="rId17"/>
    <p:sldId id="272" r:id="rId18"/>
    <p:sldId id="277" r:id="rId19"/>
    <p:sldId id="276" r:id="rId20"/>
    <p:sldId id="278" r:id="rId21"/>
    <p:sldId id="279" r:id="rId22"/>
    <p:sldId id="268" r:id="rId23"/>
    <p:sldId id="269" r:id="rId24"/>
    <p:sldId id="266" r:id="rId25"/>
    <p:sldId id="270" r:id="rId26"/>
    <p:sldId id="265" r:id="rId27"/>
    <p:sldId id="281" r:id="rId28"/>
    <p:sldId id="273" r:id="rId29"/>
  </p:sldIdLst>
  <p:sldSz cx="12192000" cy="6858000"/>
  <p:notesSz cx="6858000" cy="9144000"/>
  <p:embeddedFontLst>
    <p:embeddedFont>
      <p:font typeface="Arial Black" panose="020B0A04020102020204" pitchFamily="34" charset="0"/>
      <p:bold r:id="rId31"/>
    </p:embeddedFont>
    <p:embeddedFont>
      <p:font typeface="Cambria Math" panose="02040503050406030204" pitchFamily="18" charset="0"/>
      <p:regular r:id="rId32"/>
    </p:embeddedFont>
    <p:embeddedFont>
      <p:font typeface="Century" panose="02040604050505020304" pitchFamily="18" charset="0"/>
      <p:regular r:id="rId33"/>
    </p:embeddedFont>
    <p:embeddedFont>
      <p:font typeface="Century Gothic" panose="020B0502020202020204" pitchFamily="34" charset="0"/>
      <p:regular r:id="rId34"/>
      <p:bold r:id="rId35"/>
      <p:italic r:id="rId36"/>
      <p:boldItalic r:id="rId37"/>
    </p:embeddedFont>
    <p:embeddedFont>
      <p:font typeface="Franklin Gothic Medium" panose="020B0603020102020204" pitchFamily="34" charset="0"/>
      <p:regular r:id="rId38"/>
      <p:italic r:id="rId39"/>
    </p:embeddedFont>
    <p:embeddedFont>
      <p:font typeface="Helvetica Neue" panose="02010600030101010101" charset="0"/>
      <p:regular r:id="rId40"/>
      <p:bold r:id="rId41"/>
      <p:italic r:id="rId42"/>
    </p:embeddedFont>
    <p:embeddedFont>
      <p:font typeface="Tahoma" panose="020B0604030504040204" pitchFamily="34" charset="0"/>
      <p:regular r:id="rId43"/>
      <p:bold r:id="rId44"/>
    </p:embeddedFont>
    <p:embeddedFont>
      <p:font typeface="等线" panose="02010600030101010101" pitchFamily="2" charset="-122"/>
      <p:regular r:id="rId45"/>
      <p:bold r:id="rId46"/>
    </p:embeddedFont>
    <p:embeddedFont>
      <p:font typeface="等线 Light" panose="02010600030101010101" pitchFamily="2" charset="-122"/>
      <p:regular r:id="rId47"/>
    </p:embeddedFont>
    <p:embeddedFont>
      <p:font typeface="华光大标宋_CNKI" panose="02000500000000000000" pitchFamily="2" charset="-122"/>
      <p:regular r:id="rId48"/>
    </p:embeddedFont>
    <p:embeddedFont>
      <p:font typeface="华光仿宋二_CNKI" panose="02000500000000000000" pitchFamily="2" charset="-122"/>
      <p:regular r:id="rId49"/>
    </p:embeddedFont>
    <p:embeddedFont>
      <p:font typeface="华光小标宋_CNKI" panose="02000500000000000000" pitchFamily="2" charset="-122"/>
      <p:regular r:id="rId50"/>
    </p:embeddedFont>
    <p:embeddedFont>
      <p:font typeface="微软雅黑" panose="020B0503020204020204" pitchFamily="34" charset="-122"/>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1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ltLang="zh-CN" sz="1200" b="0" i="0" u="none" strike="noStrike" cap="none">
                <a:solidFill>
                  <a:schemeClr val="dk1"/>
                </a:solidFill>
                <a:latin typeface="Arial" panose="020B0604020202020204"/>
                <a:ea typeface="Arial" panose="020B0604020202020204"/>
                <a:cs typeface="Arial" panose="020B0604020202020204"/>
                <a:sym typeface="Arial" panose="020B0604020202020204"/>
              </a:rPr>
              <a:t>‹#›</a:t>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7" name="Google Shape;38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14</a:t>
            </a:fld>
            <a:endParaRPr lang="zh-CN"/>
          </a:p>
        </p:txBody>
      </p:sp>
    </p:spTree>
    <p:extLst>
      <p:ext uri="{BB962C8B-B14F-4D97-AF65-F5344CB8AC3E}">
        <p14:creationId xmlns:p14="http://schemas.microsoft.com/office/powerpoint/2010/main" val="246974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3" name="Google Shape;42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15</a:t>
            </a:fld>
            <a:endParaRPr lang="zh-CN"/>
          </a:p>
        </p:txBody>
      </p:sp>
    </p:spTree>
    <p:extLst>
      <p:ext uri="{BB962C8B-B14F-4D97-AF65-F5344CB8AC3E}">
        <p14:creationId xmlns:p14="http://schemas.microsoft.com/office/powerpoint/2010/main" val="894351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3" name="Google Shape;42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16</a:t>
            </a:fld>
            <a:endParaRPr lang="zh-CN"/>
          </a:p>
        </p:txBody>
      </p:sp>
    </p:spTree>
    <p:extLst>
      <p:ext uri="{BB962C8B-B14F-4D97-AF65-F5344CB8AC3E}">
        <p14:creationId xmlns:p14="http://schemas.microsoft.com/office/powerpoint/2010/main" val="3032291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3" name="Google Shape;42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17</a:t>
            </a:fld>
            <a:endParaRPr lang="zh-CN"/>
          </a:p>
        </p:txBody>
      </p:sp>
    </p:spTree>
    <p:extLst>
      <p:ext uri="{BB962C8B-B14F-4D97-AF65-F5344CB8AC3E}">
        <p14:creationId xmlns:p14="http://schemas.microsoft.com/office/powerpoint/2010/main" val="1548579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3" name="Google Shape;42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18</a:t>
            </a:fld>
            <a:endParaRPr lang="zh-CN"/>
          </a:p>
        </p:txBody>
      </p:sp>
    </p:spTree>
    <p:extLst>
      <p:ext uri="{BB962C8B-B14F-4D97-AF65-F5344CB8AC3E}">
        <p14:creationId xmlns:p14="http://schemas.microsoft.com/office/powerpoint/2010/main" val="3160090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23" name="Google Shape;42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19</a:t>
            </a:fld>
            <a:endParaRPr lang="zh-CN"/>
          </a:p>
        </p:txBody>
      </p:sp>
    </p:spTree>
    <p:extLst>
      <p:ext uri="{BB962C8B-B14F-4D97-AF65-F5344CB8AC3E}">
        <p14:creationId xmlns:p14="http://schemas.microsoft.com/office/powerpoint/2010/main" val="3570274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30" name="Google Shape;33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5416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40" name="Google Shape;34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21</a:t>
            </a:fld>
            <a:endParaRPr lang="zh-CN"/>
          </a:p>
        </p:txBody>
      </p:sp>
    </p:spTree>
    <p:extLst>
      <p:ext uri="{BB962C8B-B14F-4D97-AF65-F5344CB8AC3E}">
        <p14:creationId xmlns:p14="http://schemas.microsoft.com/office/powerpoint/2010/main" val="1601369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7bd26ac3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97bd26ac3e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91" name="Google Shape;291;g97bd26ac3e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22</a:t>
            </a:fld>
            <a:endParaRPr lang="zh-CN"/>
          </a:p>
        </p:txBody>
      </p:sp>
    </p:spTree>
    <p:extLst>
      <p:ext uri="{BB962C8B-B14F-4D97-AF65-F5344CB8AC3E}">
        <p14:creationId xmlns:p14="http://schemas.microsoft.com/office/powerpoint/2010/main" val="1351990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62" name="Google Shape;36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23</a:t>
            </a:fld>
            <a:endParaRPr lang="zh-CN"/>
          </a:p>
        </p:txBody>
      </p:sp>
    </p:spTree>
    <p:extLst>
      <p:ext uri="{BB962C8B-B14F-4D97-AF65-F5344CB8AC3E}">
        <p14:creationId xmlns:p14="http://schemas.microsoft.com/office/powerpoint/2010/main" val="62943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8" name="Google Shape;25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24</a:t>
            </a:fld>
            <a:endParaRPr lang="zh-CN"/>
          </a:p>
        </p:txBody>
      </p:sp>
    </p:spTree>
    <p:extLst>
      <p:ext uri="{BB962C8B-B14F-4D97-AF65-F5344CB8AC3E}">
        <p14:creationId xmlns:p14="http://schemas.microsoft.com/office/powerpoint/2010/main" val="1390234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57" name="Google Shape;4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6" name="Google Shape;13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4</a:t>
            </a:fld>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9" name="Google Shape;23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fld id="{00000000-1234-1234-1234-123412341234}" type="slidenum">
              <a:rPr kumimoji="0" lang="en-US" altLang="zh-CN"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pPr marL="0" marR="0" lvl="0" indent="0" algn="r"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t>5</a:t>
            </a:fld>
            <a:endParaRPr kumimoji="0" lang="zh-CN" alt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9" name="Google Shape;22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0" name="Google Shape;17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7</a:t>
            </a:fld>
            <a:endParaRPr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0" name="Google Shape;17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8</a:t>
            </a:fld>
            <a:endParaRPr lang="zh-CN"/>
          </a:p>
        </p:txBody>
      </p:sp>
    </p:spTree>
    <p:extLst>
      <p:ext uri="{BB962C8B-B14F-4D97-AF65-F5344CB8AC3E}">
        <p14:creationId xmlns:p14="http://schemas.microsoft.com/office/powerpoint/2010/main" val="273766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87" name="Google Shape;38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9</a:t>
            </a:fld>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panose="020B060402020202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9"/>
        <p:cNvGrpSpPr/>
        <p:nvPr/>
      </p:nvGrpSpPr>
      <p:grpSpPr>
        <a:xfrm>
          <a:off x="0" y="0"/>
          <a:ext cx="0" cy="0"/>
          <a:chOff x="0" y="0"/>
          <a:chExt cx="0" cy="0"/>
        </a:xfrm>
      </p:grpSpPr>
      <p:sp>
        <p:nvSpPr>
          <p:cNvPr id="80" name="Google Shape;80;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空白" type="blank">
  <p:cSld name="空白">
    <p:spTree>
      <p:nvGrpSpPr>
        <p:cNvPr id="1" name="Shape 28"/>
        <p:cNvGrpSpPr/>
        <p:nvPr/>
      </p:nvGrpSpPr>
      <p:grpSpPr>
        <a:xfrm>
          <a:off x="0" y="0"/>
          <a:ext cx="0" cy="0"/>
          <a:chOff x="0" y="0"/>
          <a:chExt cx="0" cy="0"/>
        </a:xfrm>
      </p:grpSpPr>
      <p:sp>
        <p:nvSpPr>
          <p:cNvPr id="29" name="Google Shape;2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3606838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449C8-E20E-49C8-93BE-426DFC7B699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31D99EF-CCD5-4DE5-9E3A-126310357E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35449CE-2B16-424A-93B3-83F4F92EB85A}"/>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6B1D7D64-E20B-41F5-8D12-B422C4A69A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7EDBAA-9B26-4C3E-9733-0852710F6F1C}"/>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1138105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2350A-9165-4ABB-91EB-8B72527A52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17D778-E7DD-45BB-9DAE-E4BA94A8943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FEFED5-7145-405D-90A8-258C1808CE4E}"/>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4FB4C53C-9041-4771-8B27-CA4ADBF65C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B2E374-045E-4DDF-8084-4B79C96AC1E8}"/>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2850250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3BB13-931B-4264-B9D5-F8A34CE1A57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E476686-6274-43F1-A52F-949C78ED81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D9BA236-0B65-42F5-A4EF-FE5475FACB66}"/>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E4365567-18AC-4F60-B41B-72B6BB6EAB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CA0170-C9FE-49D8-A97E-CCC830CAABC6}"/>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2028398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C1605E-E290-4B65-B5E5-3B2E844286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DA4DB49-7674-4322-94FE-81C2B529B09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9FC1335-D027-46B8-941A-CE0869CAFBC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AACA64-6A0A-4660-AE77-CE9075B40179}"/>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6" name="页脚占位符 5">
            <a:extLst>
              <a:ext uri="{FF2B5EF4-FFF2-40B4-BE49-F238E27FC236}">
                <a16:creationId xmlns:a16="http://schemas.microsoft.com/office/drawing/2014/main" id="{5E0A9C8E-55E5-400D-85B4-A45ED180B4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EC2004-A03C-4D40-8C05-F57436D3B8C1}"/>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2249535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84194-4409-4A31-B4A3-66375FD54A4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D6CCE0-5730-4FB1-AD74-DF708203DC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6D6CAF-CCF3-45BD-90BE-E479C9C870D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6DF8B24-422F-44BC-87B9-D078EA5816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B88AFA1-4952-42CC-84F0-204A88E6F9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A8696B8-D357-47F0-9B0A-E3E1AE66081D}"/>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8" name="页脚占位符 7">
            <a:extLst>
              <a:ext uri="{FF2B5EF4-FFF2-40B4-BE49-F238E27FC236}">
                <a16:creationId xmlns:a16="http://schemas.microsoft.com/office/drawing/2014/main" id="{F79F9A30-C3A1-4CD6-8E70-891B881B821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14F129-161F-4654-9DA3-671E90F6914D}"/>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282475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77587-3BA8-48ED-8A9B-DA25C8511E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0ADD814-B01D-4741-BBD8-EA82836230DE}"/>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4" name="页脚占位符 3">
            <a:extLst>
              <a:ext uri="{FF2B5EF4-FFF2-40B4-BE49-F238E27FC236}">
                <a16:creationId xmlns:a16="http://schemas.microsoft.com/office/drawing/2014/main" id="{5116EECD-181E-4DFF-AC1F-8A39A779E29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C95B9C-A54D-40BE-8FE8-2604217D472E}"/>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3110623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B931D-63B7-4BA1-8856-A754F4AACA4C}"/>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3" name="页脚占位符 2">
            <a:extLst>
              <a:ext uri="{FF2B5EF4-FFF2-40B4-BE49-F238E27FC236}">
                <a16:creationId xmlns:a16="http://schemas.microsoft.com/office/drawing/2014/main" id="{9C31D16B-DB0D-44DD-AAB1-933A0C0B24A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7C6F1ED-C386-4322-817B-818533EE5D34}"/>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104419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96CEB-796E-40E1-9823-BBB077A609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0A1CF28-1CA9-4D1A-9907-99B0B88FBF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E1C6947-9004-41F4-A59D-F3BC05AF3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5747A1-BE1A-4DFB-9C57-990868A60FCC}"/>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6" name="页脚占位符 5">
            <a:extLst>
              <a:ext uri="{FF2B5EF4-FFF2-40B4-BE49-F238E27FC236}">
                <a16:creationId xmlns:a16="http://schemas.microsoft.com/office/drawing/2014/main" id="{AD7D1E57-FBE5-401B-88F3-E3475C86CB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F306DB-0DE0-4463-A20F-5BED6708B2F9}"/>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410554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95395-BDBB-42CC-9EFA-A9CD322506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DA2116-9CAA-46CE-9FF2-8BEA25C740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E8B775B-A114-40FA-BC1E-1BED1DF8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F781D5-4E7A-4315-90EC-DEEEA1A38469}"/>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6" name="页脚占位符 5">
            <a:extLst>
              <a:ext uri="{FF2B5EF4-FFF2-40B4-BE49-F238E27FC236}">
                <a16:creationId xmlns:a16="http://schemas.microsoft.com/office/drawing/2014/main" id="{1D9A5A6B-0946-4848-A842-F5192A53A1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7660B3D-1BA2-40CC-9E52-38B9BD57CDC7}"/>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1971747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AD586-E906-4CDB-A764-DA6DD0E1D59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D564343-F8CB-44B2-891C-89E7FEB2B0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386E08-2E80-42CB-8390-F102F695A927}"/>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F450EAB4-7308-4AC2-9AAB-060A2991FE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1BF46A-B3E3-430D-84D5-DEC2A0BD319E}"/>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21627213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85AF44F-9AE5-4C17-942F-31A93D83B7E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A658068-E4F3-4F38-BCB2-C8504F0018E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B9571F-3B2F-46B7-874A-72086CDFB1F7}"/>
              </a:ext>
            </a:extLst>
          </p:cNvPr>
          <p:cNvSpPr>
            <a:spLocks noGrp="1"/>
          </p:cNvSpPr>
          <p:nvPr>
            <p:ph type="dt" sz="half" idx="10"/>
          </p:nvPr>
        </p:nvSpPr>
        <p:spPr/>
        <p:txBody>
          <a:bodyPr/>
          <a:lstStyle/>
          <a:p>
            <a:fld id="{B1E11D54-A6B0-4B88-9675-C175F53CECDA}"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F01BF727-B3EF-4F8B-80E2-A95034214B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FB7EDE-3726-421E-A122-4B4003800ADD}"/>
              </a:ext>
            </a:extLst>
          </p:cNvPr>
          <p:cNvSpPr>
            <a:spLocks noGrp="1"/>
          </p:cNvSpPr>
          <p:nvPr>
            <p:ph type="sldNum" sz="quarter" idx="12"/>
          </p:nvPr>
        </p:nvSpPr>
        <p:spPr/>
        <p:txBody>
          <a:body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1003649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标题和内容" type="obj">
  <p:cSld name="标题和内容">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2158983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自定义版式">
  <p:cSld name="1_自定义版式">
    <p:bg>
      <p:bgPr>
        <a:solidFill>
          <a:srgbClr val="FCFBF9"/>
        </a:solidFill>
        <a:effectLst/>
      </p:bgPr>
    </p:bg>
    <p:spTree>
      <p:nvGrpSpPr>
        <p:cNvPr id="1" name="Shape 27"/>
        <p:cNvGrpSpPr/>
        <p:nvPr/>
      </p:nvGrpSpPr>
      <p:grpSpPr>
        <a:xfrm>
          <a:off x="0" y="0"/>
          <a:ext cx="0" cy="0"/>
          <a:chOff x="0" y="0"/>
          <a:chExt cx="0" cy="0"/>
        </a:xfrm>
      </p:grpSpPr>
    </p:spTree>
    <p:extLst>
      <p:ext uri="{BB962C8B-B14F-4D97-AF65-F5344CB8AC3E}">
        <p14:creationId xmlns:p14="http://schemas.microsoft.com/office/powerpoint/2010/main" val="1338464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节标题" type="secHead">
  <p:cSld name="节标题">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panose="020B060402020202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3930194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两栏内容" type="twoObj">
  <p:cSld name="两栏内容">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2101223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比较" type="twoTxTwoObj">
  <p:cSld name="比较">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34752999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仅标题" type="titleOnly">
  <p:cSld name="仅标题">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408639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自定义版式">
  <p:cSld name="1_自定义版式">
    <p:bg>
      <p:bgPr>
        <a:solidFill>
          <a:srgbClr val="FCFBF9"/>
        </a:solidFill>
        <a:effectLst/>
      </p:bgPr>
    </p:bg>
    <p:spTree>
      <p:nvGrpSpPr>
        <p:cNvPr id="1" name="Shape 27"/>
        <p:cNvGrpSpPr/>
        <p:nvPr/>
      </p:nvGrpSpPr>
      <p:grpSpPr>
        <a:xfrm>
          <a:off x="0" y="0"/>
          <a:ext cx="0" cy="0"/>
          <a:chOff x="0" y="0"/>
          <a:chExt cx="0" cy="0"/>
        </a:xfrm>
      </p:grpSpPr>
      <p:pic>
        <p:nvPicPr>
          <p:cNvPr id="3" name="图片 2">
            <a:extLst>
              <a:ext uri="{FF2B5EF4-FFF2-40B4-BE49-F238E27FC236}">
                <a16:creationId xmlns:a16="http://schemas.microsoft.com/office/drawing/2014/main" id="{0B1F169E-62C1-4E32-B0C1-34E5C815C791}"/>
              </a:ext>
            </a:extLst>
          </p:cNvPr>
          <p:cNvPicPr>
            <a:picLocks noChangeAspect="1"/>
          </p:cNvPicPr>
          <p:nvPr userDrawn="1"/>
        </p:nvPicPr>
        <p:blipFill>
          <a:blip r:embed="rId2"/>
          <a:stretch>
            <a:fillRect/>
          </a:stretch>
        </p:blipFill>
        <p:spPr>
          <a:xfrm>
            <a:off x="1400174" y="0"/>
            <a:ext cx="9165431" cy="68580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内容与标题" type="objTx">
  <p:cSld name="内容与标题">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1383196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图片与标题" type="picTx">
  <p:cSld name="图片与标题">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3213159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标题和竖排文字" type="vertTx">
  <p:cSld name="标题和竖排文字">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36690165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竖排标题与文本" type="vertTitleAndTx">
  <p:cSld name="竖排标题与文本">
    <p:spTree>
      <p:nvGrpSpPr>
        <p:cNvPr id="1" name="Shape 79"/>
        <p:cNvGrpSpPr/>
        <p:nvPr/>
      </p:nvGrpSpPr>
      <p:grpSpPr>
        <a:xfrm>
          <a:off x="0" y="0"/>
          <a:ext cx="0" cy="0"/>
          <a:chOff x="0" y="0"/>
          <a:chExt cx="0" cy="0"/>
        </a:xfrm>
      </p:grpSpPr>
      <p:sp>
        <p:nvSpPr>
          <p:cNvPr id="80" name="Google Shape;80;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4219263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panose="020B060402020202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panose="020B0604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8892F8-3F95-42BD-9CFA-9CA8054FA9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172ACCF-2EFE-47D8-A9CC-D60C977DDF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2D160D-1F26-4712-9B3F-A146F9EEE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11D54-A6B0-4B88-9675-C175F53CECDA}" type="datetimeFigureOut">
              <a:rPr lang="zh-CN" altLang="en-US" smtClean="0"/>
              <a:t>2020/10/15</a:t>
            </a:fld>
            <a:endParaRPr lang="zh-CN" altLang="en-US"/>
          </a:p>
        </p:txBody>
      </p:sp>
      <p:sp>
        <p:nvSpPr>
          <p:cNvPr id="5" name="页脚占位符 4">
            <a:extLst>
              <a:ext uri="{FF2B5EF4-FFF2-40B4-BE49-F238E27FC236}">
                <a16:creationId xmlns:a16="http://schemas.microsoft.com/office/drawing/2014/main" id="{B189EF3A-84D3-4BBD-ADC3-3E668067EA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B47CA6C-6F9E-421F-85C3-CB6D35B7E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FEF0-A1BA-4CA7-BDBB-EF7D6D8C142F}" type="slidenum">
              <a:rPr lang="zh-CN" altLang="en-US" smtClean="0"/>
              <a:t>‹#›</a:t>
            </a:fld>
            <a:endParaRPr lang="zh-CN" altLang="en-US"/>
          </a:p>
        </p:txBody>
      </p:sp>
    </p:spTree>
    <p:extLst>
      <p:ext uri="{BB962C8B-B14F-4D97-AF65-F5344CB8AC3E}">
        <p14:creationId xmlns:p14="http://schemas.microsoft.com/office/powerpoint/2010/main" val="11382272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ltLang="zh-CN"/>
              <a:t>‹#›</a:t>
            </a:fld>
            <a:endParaRPr lang="zh-CN"/>
          </a:p>
        </p:txBody>
      </p:sp>
    </p:spTree>
    <p:extLst>
      <p:ext uri="{BB962C8B-B14F-4D97-AF65-F5344CB8AC3E}">
        <p14:creationId xmlns:p14="http://schemas.microsoft.com/office/powerpoint/2010/main" val="2664402341"/>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0" y="2633025"/>
            <a:ext cx="12192000" cy="42249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nvGrpSpPr>
          <p:cNvPr id="90" name="Google Shape;90;p1"/>
          <p:cNvGrpSpPr/>
          <p:nvPr/>
        </p:nvGrpSpPr>
        <p:grpSpPr>
          <a:xfrm>
            <a:off x="405733" y="1501460"/>
            <a:ext cx="4501251" cy="3376503"/>
            <a:chOff x="3570317" y="1201648"/>
            <a:chExt cx="4779034" cy="3584875"/>
          </a:xfrm>
        </p:grpSpPr>
        <p:sp>
          <p:nvSpPr>
            <p:cNvPr id="91" name="Google Shape;91;p1"/>
            <p:cNvSpPr/>
            <p:nvPr/>
          </p:nvSpPr>
          <p:spPr>
            <a:xfrm>
              <a:off x="3570317" y="1201648"/>
              <a:ext cx="4779034" cy="586596"/>
            </a:xfrm>
            <a:prstGeom prst="rect">
              <a:avLst/>
            </a:prstGeom>
            <a:solidFill>
              <a:srgbClr val="FFC000"/>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92" name="Google Shape;92;p1"/>
            <p:cNvSpPr/>
            <p:nvPr/>
          </p:nvSpPr>
          <p:spPr>
            <a:xfrm>
              <a:off x="3570317" y="1788244"/>
              <a:ext cx="655608" cy="2411683"/>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93" name="Google Shape;93;p1"/>
            <p:cNvSpPr/>
            <p:nvPr/>
          </p:nvSpPr>
          <p:spPr>
            <a:xfrm>
              <a:off x="3570317" y="4199927"/>
              <a:ext cx="4779034" cy="58659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94" name="Google Shape;94;p1"/>
            <p:cNvSpPr/>
            <p:nvPr/>
          </p:nvSpPr>
          <p:spPr>
            <a:xfrm>
              <a:off x="7693743" y="3997870"/>
              <a:ext cx="655608" cy="202058"/>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95" name="Google Shape;95;p1"/>
            <p:cNvSpPr/>
            <p:nvPr/>
          </p:nvSpPr>
          <p:spPr>
            <a:xfrm>
              <a:off x="7693743" y="1754576"/>
              <a:ext cx="655608" cy="475652"/>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sp>
        <p:nvSpPr>
          <p:cNvPr id="96" name="Google Shape;96;p1"/>
          <p:cNvSpPr txBox="1"/>
          <p:nvPr/>
        </p:nvSpPr>
        <p:spPr>
          <a:xfrm>
            <a:off x="1524186" y="2122963"/>
            <a:ext cx="261001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panose="020B0604020202020204"/>
              <a:buNone/>
            </a:pPr>
            <a:r>
              <a:rPr lang="zh-CN" altLang="en-US" sz="2800" b="0" i="0" u="none" strike="noStrike" cap="none" dirty="0">
                <a:solidFill>
                  <a:srgbClr val="B7B7B7"/>
                </a:solidFill>
                <a:latin typeface="微软雅黑" panose="020B0503020204020204" charset="-122"/>
                <a:ea typeface="微软雅黑" panose="020B0503020204020204" charset="-122"/>
                <a:cs typeface="微软雅黑" panose="020B0503020204020204" charset="-122"/>
                <a:sym typeface="微软雅黑" panose="020B0503020204020204" charset="-122"/>
              </a:rPr>
              <a:t>冯绍庭</a:t>
            </a:r>
            <a:endParaRPr sz="2800" b="0" i="0" u="none" strike="noStrike" cap="none" dirty="0">
              <a:solidFill>
                <a:srgbClr val="B7B7B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 name="Google Shape;97;p1"/>
          <p:cNvSpPr txBox="1"/>
          <p:nvPr/>
        </p:nvSpPr>
        <p:spPr>
          <a:xfrm>
            <a:off x="1428967" y="2931825"/>
            <a:ext cx="9811416"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600"/>
              <a:buFont typeface="Arial" panose="020B0604020202020204"/>
              <a:buNone/>
            </a:pPr>
            <a:r>
              <a:rPr lang="zh-CN" altLang="en-US" sz="5400" b="1" i="0" u="none" strike="noStrike" cap="none" dirty="0">
                <a:solidFill>
                  <a:srgbClr val="FFFFFF"/>
                </a:solidFill>
                <a:sym typeface="Arial" panose="020B0604020202020204"/>
              </a:rPr>
              <a:t>基于机器视觉的自动笔记抓拍器</a:t>
            </a:r>
            <a:endParaRPr lang="en-US" altLang="zh-CN" sz="5400" b="1" i="0" u="none" strike="noStrike" cap="none" dirty="0">
              <a:solidFill>
                <a:srgbClr val="FFFFFF"/>
              </a:solidFill>
              <a:sym typeface="Arial" panose="020B0604020202020204"/>
            </a:endParaRPr>
          </a:p>
          <a:p>
            <a:pPr marL="0" marR="0" lvl="0" indent="0" algn="ctr" rtl="0">
              <a:lnSpc>
                <a:spcPct val="100000"/>
              </a:lnSpc>
              <a:spcBef>
                <a:spcPts val="0"/>
              </a:spcBef>
              <a:spcAft>
                <a:spcPts val="0"/>
              </a:spcAft>
              <a:buClr>
                <a:srgbClr val="000000"/>
              </a:buClr>
              <a:buSzPts val="6600"/>
              <a:buFont typeface="Arial" panose="020B0604020202020204"/>
              <a:buNone/>
            </a:pPr>
            <a:r>
              <a:rPr lang="en-US" altLang="zh-CN" sz="5400" b="1" dirty="0">
                <a:solidFill>
                  <a:srgbClr val="FFFFFF"/>
                </a:solidFill>
              </a:rPr>
              <a:t>       </a:t>
            </a:r>
            <a:r>
              <a:rPr lang="zh-CN" sz="5400" b="1" i="0" u="none" strike="noStrike" cap="none" dirty="0">
                <a:solidFill>
                  <a:srgbClr val="FFFFFF"/>
                </a:solidFill>
                <a:sym typeface="Arial" panose="020B0604020202020204"/>
              </a:rPr>
              <a:t>项目</a:t>
            </a:r>
            <a:r>
              <a:rPr lang="zh-CN" altLang="en-US" sz="5400" b="1" i="0" u="none" strike="noStrike" cap="none" dirty="0">
                <a:solidFill>
                  <a:srgbClr val="FFFFFF"/>
                </a:solidFill>
                <a:sym typeface="Arial" panose="020B0604020202020204"/>
              </a:rPr>
              <a:t>建议书</a:t>
            </a:r>
            <a:endParaRPr sz="5400" b="1" i="0" u="none" strike="noStrike" cap="none" dirty="0">
              <a:solidFill>
                <a:srgbClr val="FFFFFF"/>
              </a:solidFill>
              <a:sym typeface="Arial" panose="020B0604020202020204"/>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p:tgtEl>
                                          <p:spTgt spid="9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ltUpDiag">
          <a:fgClr>
            <a:srgbClr val="FCFBF9"/>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1C53E7-3AED-4576-B345-832A8E92C189}"/>
              </a:ext>
            </a:extLst>
          </p:cNvPr>
          <p:cNvPicPr>
            <a:picLocks noChangeAspect="1"/>
          </p:cNvPicPr>
          <p:nvPr/>
        </p:nvPicPr>
        <p:blipFill>
          <a:blip r:embed="rId2"/>
          <a:stretch>
            <a:fillRect/>
          </a:stretch>
        </p:blipFill>
        <p:spPr>
          <a:xfrm>
            <a:off x="2094007" y="337746"/>
            <a:ext cx="7764368" cy="4639458"/>
          </a:xfrm>
          <a:prstGeom prst="rect">
            <a:avLst/>
          </a:prstGeom>
        </p:spPr>
      </p:pic>
    </p:spTree>
    <p:extLst>
      <p:ext uri="{BB962C8B-B14F-4D97-AF65-F5344CB8AC3E}">
        <p14:creationId xmlns:p14="http://schemas.microsoft.com/office/powerpoint/2010/main" val="1546105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F9D2CF-C641-4AEB-99E9-28A2BC0B9B13}"/>
              </a:ext>
            </a:extLst>
          </p:cNvPr>
          <p:cNvPicPr>
            <a:picLocks noChangeAspect="1"/>
          </p:cNvPicPr>
          <p:nvPr/>
        </p:nvPicPr>
        <p:blipFill>
          <a:blip r:embed="rId2"/>
          <a:stretch>
            <a:fillRect/>
          </a:stretch>
        </p:blipFill>
        <p:spPr>
          <a:xfrm>
            <a:off x="2097769" y="363799"/>
            <a:ext cx="7782037" cy="4465376"/>
          </a:xfrm>
          <a:prstGeom prst="rect">
            <a:avLst/>
          </a:prstGeom>
        </p:spPr>
      </p:pic>
    </p:spTree>
    <p:extLst>
      <p:ext uri="{BB962C8B-B14F-4D97-AF65-F5344CB8AC3E}">
        <p14:creationId xmlns:p14="http://schemas.microsoft.com/office/powerpoint/2010/main" val="256480346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A487F4F-0F33-4479-88BB-0EB9BF4CFE36}"/>
              </a:ext>
            </a:extLst>
          </p:cNvPr>
          <p:cNvPicPr>
            <a:picLocks noChangeAspect="1"/>
          </p:cNvPicPr>
          <p:nvPr/>
        </p:nvPicPr>
        <p:blipFill>
          <a:blip r:embed="rId2"/>
          <a:stretch>
            <a:fillRect/>
          </a:stretch>
        </p:blipFill>
        <p:spPr>
          <a:xfrm>
            <a:off x="2078831" y="357189"/>
            <a:ext cx="7790061" cy="4450556"/>
          </a:xfrm>
          <a:prstGeom prst="rect">
            <a:avLst/>
          </a:prstGeom>
        </p:spPr>
      </p:pic>
    </p:spTree>
    <p:extLst>
      <p:ext uri="{BB962C8B-B14F-4D97-AF65-F5344CB8AC3E}">
        <p14:creationId xmlns:p14="http://schemas.microsoft.com/office/powerpoint/2010/main" val="15897761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22690D4-4A6D-4E88-9308-35FB2BF5F353}"/>
              </a:ext>
            </a:extLst>
          </p:cNvPr>
          <p:cNvPicPr>
            <a:picLocks noChangeAspect="1"/>
          </p:cNvPicPr>
          <p:nvPr/>
        </p:nvPicPr>
        <p:blipFill>
          <a:blip r:embed="rId2"/>
          <a:stretch>
            <a:fillRect/>
          </a:stretch>
        </p:blipFill>
        <p:spPr>
          <a:xfrm>
            <a:off x="2107406" y="357188"/>
            <a:ext cx="7759599" cy="4479131"/>
          </a:xfrm>
          <a:prstGeom prst="rect">
            <a:avLst/>
          </a:prstGeom>
        </p:spPr>
      </p:pic>
    </p:spTree>
    <p:extLst>
      <p:ext uri="{BB962C8B-B14F-4D97-AF65-F5344CB8AC3E}">
        <p14:creationId xmlns:p14="http://schemas.microsoft.com/office/powerpoint/2010/main" val="218118079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6"/>
          <p:cNvSpPr/>
          <p:nvPr/>
        </p:nvSpPr>
        <p:spPr>
          <a:xfrm>
            <a:off x="1" y="2116"/>
            <a:ext cx="12209290" cy="6858000"/>
          </a:xfrm>
          <a:prstGeom prst="rect">
            <a:avLst/>
          </a:prstGeom>
          <a:solidFill>
            <a:srgbClr val="1820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0" name="Google Shape;390;p16"/>
          <p:cNvSpPr/>
          <p:nvPr/>
        </p:nvSpPr>
        <p:spPr>
          <a:xfrm>
            <a:off x="-650" y="0"/>
            <a:ext cx="122094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95" name="Google Shape;395;p16"/>
          <p:cNvGrpSpPr/>
          <p:nvPr/>
        </p:nvGrpSpPr>
        <p:grpSpPr>
          <a:xfrm>
            <a:off x="2532407" y="6212949"/>
            <a:ext cx="342900" cy="88900"/>
            <a:chOff x="1695000" y="4256700"/>
            <a:chExt cx="408900" cy="106500"/>
          </a:xfrm>
        </p:grpSpPr>
        <p:sp>
          <p:nvSpPr>
            <p:cNvPr id="396" name="Google Shape;396;p16"/>
            <p:cNvSpPr/>
            <p:nvPr/>
          </p:nvSpPr>
          <p:spPr>
            <a:xfrm>
              <a:off x="1695000" y="4256700"/>
              <a:ext cx="106011" cy="106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16"/>
            <p:cNvSpPr/>
            <p:nvPr/>
          </p:nvSpPr>
          <p:spPr>
            <a:xfrm>
              <a:off x="1838871" y="4256700"/>
              <a:ext cx="106011" cy="106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8" name="Google Shape;398;p16"/>
            <p:cNvSpPr/>
            <p:nvPr/>
          </p:nvSpPr>
          <p:spPr>
            <a:xfrm>
              <a:off x="1997889" y="4256700"/>
              <a:ext cx="106011" cy="106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99" name="Google Shape;399;p16"/>
          <p:cNvGrpSpPr/>
          <p:nvPr/>
        </p:nvGrpSpPr>
        <p:grpSpPr>
          <a:xfrm>
            <a:off x="5924550" y="6202003"/>
            <a:ext cx="342900" cy="88900"/>
            <a:chOff x="1695000" y="4256700"/>
            <a:chExt cx="408900" cy="106500"/>
          </a:xfrm>
        </p:grpSpPr>
        <p:sp>
          <p:nvSpPr>
            <p:cNvPr id="400" name="Google Shape;400;p16"/>
            <p:cNvSpPr/>
            <p:nvPr/>
          </p:nvSpPr>
          <p:spPr>
            <a:xfrm>
              <a:off x="1695000" y="4256700"/>
              <a:ext cx="106011" cy="106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401" name="Google Shape;401;p16"/>
            <p:cNvSpPr/>
            <p:nvPr/>
          </p:nvSpPr>
          <p:spPr>
            <a:xfrm>
              <a:off x="1838871" y="4256700"/>
              <a:ext cx="106011" cy="106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16"/>
            <p:cNvSpPr/>
            <p:nvPr/>
          </p:nvSpPr>
          <p:spPr>
            <a:xfrm>
              <a:off x="1997889" y="4256700"/>
              <a:ext cx="106011" cy="106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03" name="Google Shape;403;p16"/>
          <p:cNvGrpSpPr/>
          <p:nvPr/>
        </p:nvGrpSpPr>
        <p:grpSpPr>
          <a:xfrm>
            <a:off x="9488143" y="6168499"/>
            <a:ext cx="342900" cy="88900"/>
            <a:chOff x="1695000" y="4256700"/>
            <a:chExt cx="408900" cy="106500"/>
          </a:xfrm>
        </p:grpSpPr>
        <p:sp>
          <p:nvSpPr>
            <p:cNvPr id="404" name="Google Shape;404;p16"/>
            <p:cNvSpPr/>
            <p:nvPr/>
          </p:nvSpPr>
          <p:spPr>
            <a:xfrm>
              <a:off x="1695000" y="4256700"/>
              <a:ext cx="106011" cy="106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5" name="Google Shape;405;p16"/>
            <p:cNvSpPr/>
            <p:nvPr/>
          </p:nvSpPr>
          <p:spPr>
            <a:xfrm>
              <a:off x="1838871" y="4256700"/>
              <a:ext cx="106011" cy="106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6" name="Google Shape;406;p16"/>
            <p:cNvSpPr/>
            <p:nvPr/>
          </p:nvSpPr>
          <p:spPr>
            <a:xfrm>
              <a:off x="1997889" y="4256700"/>
              <a:ext cx="106011" cy="106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07" name="Google Shape;407;p16"/>
          <p:cNvGrpSpPr/>
          <p:nvPr/>
        </p:nvGrpSpPr>
        <p:grpSpPr>
          <a:xfrm>
            <a:off x="3342092" y="1670508"/>
            <a:ext cx="628649" cy="630767"/>
            <a:chOff x="2429851" y="1745731"/>
            <a:chExt cx="472440" cy="472440"/>
          </a:xfrm>
        </p:grpSpPr>
        <p:sp>
          <p:nvSpPr>
            <p:cNvPr id="408" name="Google Shape;408;p16"/>
            <p:cNvSpPr/>
            <p:nvPr/>
          </p:nvSpPr>
          <p:spPr>
            <a:xfrm>
              <a:off x="2429851" y="1745731"/>
              <a:ext cx="472440" cy="47244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16"/>
            <p:cNvSpPr/>
            <p:nvPr/>
          </p:nvSpPr>
          <p:spPr>
            <a:xfrm>
              <a:off x="2547824" y="1745731"/>
              <a:ext cx="338757" cy="284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5"/>
                <a:buFont typeface="Arial" panose="020B0604020202020204"/>
                <a:buNone/>
              </a:pPr>
              <a:r>
                <a:rPr lang="zh-CN" sz="1865"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rPr>
                <a:t>01</a:t>
              </a: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10" name="Google Shape;410;p16"/>
          <p:cNvGrpSpPr/>
          <p:nvPr/>
        </p:nvGrpSpPr>
        <p:grpSpPr>
          <a:xfrm>
            <a:off x="6909738" y="1659392"/>
            <a:ext cx="628649" cy="652998"/>
            <a:chOff x="5088915" y="1745731"/>
            <a:chExt cx="472440" cy="489091"/>
          </a:xfrm>
        </p:grpSpPr>
        <p:sp>
          <p:nvSpPr>
            <p:cNvPr id="411" name="Google Shape;411;p16"/>
            <p:cNvSpPr/>
            <p:nvPr/>
          </p:nvSpPr>
          <p:spPr>
            <a:xfrm>
              <a:off x="5088915" y="1762382"/>
              <a:ext cx="472440" cy="47244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2" name="Google Shape;412;p16"/>
            <p:cNvSpPr/>
            <p:nvPr/>
          </p:nvSpPr>
          <p:spPr>
            <a:xfrm>
              <a:off x="5199584" y="1745731"/>
              <a:ext cx="338756" cy="284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5"/>
                <a:buFont typeface="Arial" panose="020B0604020202020204"/>
                <a:buNone/>
              </a:pPr>
              <a:r>
                <a:rPr lang="zh-CN" sz="1865"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02</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13" name="Google Shape;413;p16"/>
          <p:cNvGrpSpPr/>
          <p:nvPr/>
        </p:nvGrpSpPr>
        <p:grpSpPr>
          <a:xfrm>
            <a:off x="10104861" y="1639384"/>
            <a:ext cx="628650" cy="661891"/>
            <a:chOff x="7778620" y="1745731"/>
            <a:chExt cx="472440" cy="495752"/>
          </a:xfrm>
        </p:grpSpPr>
        <p:sp>
          <p:nvSpPr>
            <p:cNvPr id="414" name="Google Shape;414;p16"/>
            <p:cNvSpPr/>
            <p:nvPr/>
          </p:nvSpPr>
          <p:spPr>
            <a:xfrm>
              <a:off x="7778620" y="1769043"/>
              <a:ext cx="472440" cy="47244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16"/>
            <p:cNvSpPr/>
            <p:nvPr/>
          </p:nvSpPr>
          <p:spPr>
            <a:xfrm>
              <a:off x="7912304" y="1745731"/>
              <a:ext cx="338756" cy="284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5"/>
                <a:buFont typeface="Arial" panose="020B0604020202020204"/>
                <a:buNone/>
              </a:pPr>
              <a:r>
                <a:rPr lang="zh-CN" sz="1865"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03</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417" name="Google Shape;417;p16"/>
          <p:cNvPicPr preferRelativeResize="0"/>
          <p:nvPr/>
        </p:nvPicPr>
        <p:blipFill>
          <a:blip r:embed="rId3"/>
          <a:stretch>
            <a:fillRect/>
          </a:stretch>
        </p:blipFill>
        <p:spPr>
          <a:xfrm>
            <a:off x="1883570" y="1938051"/>
            <a:ext cx="2047875" cy="1905000"/>
          </a:xfrm>
          <a:prstGeom prst="rect">
            <a:avLst/>
          </a:prstGeom>
          <a:noFill/>
          <a:ln>
            <a:noFill/>
          </a:ln>
        </p:spPr>
      </p:pic>
      <p:pic>
        <p:nvPicPr>
          <p:cNvPr id="418" name="Google Shape;418;p16"/>
          <p:cNvPicPr preferRelativeResize="0"/>
          <p:nvPr/>
        </p:nvPicPr>
        <p:blipFill>
          <a:blip r:embed="rId4"/>
          <a:stretch>
            <a:fillRect/>
          </a:stretch>
        </p:blipFill>
        <p:spPr>
          <a:xfrm>
            <a:off x="5092699" y="1900675"/>
            <a:ext cx="1905000" cy="1905000"/>
          </a:xfrm>
          <a:prstGeom prst="rect">
            <a:avLst/>
          </a:prstGeom>
          <a:noFill/>
          <a:ln>
            <a:noFill/>
          </a:ln>
        </p:spPr>
      </p:pic>
      <p:pic>
        <p:nvPicPr>
          <p:cNvPr id="419" name="Google Shape;419;p16"/>
          <p:cNvPicPr preferRelativeResize="0"/>
          <p:nvPr/>
        </p:nvPicPr>
        <p:blipFill>
          <a:blip r:embed="rId5"/>
          <a:stretch>
            <a:fillRect/>
          </a:stretch>
        </p:blipFill>
        <p:spPr>
          <a:xfrm>
            <a:off x="8740549" y="1938051"/>
            <a:ext cx="1905000" cy="1905000"/>
          </a:xfrm>
          <a:prstGeom prst="rect">
            <a:avLst/>
          </a:prstGeom>
          <a:noFill/>
          <a:ln>
            <a:noFill/>
          </a:ln>
        </p:spPr>
      </p:pic>
      <p:grpSp>
        <p:nvGrpSpPr>
          <p:cNvPr id="6" name="组合 5">
            <a:extLst>
              <a:ext uri="{FF2B5EF4-FFF2-40B4-BE49-F238E27FC236}">
                <a16:creationId xmlns:a16="http://schemas.microsoft.com/office/drawing/2014/main" id="{E61AE773-BB19-4533-99A1-DCCDA2C22A98}"/>
              </a:ext>
            </a:extLst>
          </p:cNvPr>
          <p:cNvGrpSpPr/>
          <p:nvPr/>
        </p:nvGrpSpPr>
        <p:grpSpPr>
          <a:xfrm>
            <a:off x="4510089" y="3805675"/>
            <a:ext cx="4129087" cy="1876941"/>
            <a:chOff x="4510089" y="3805675"/>
            <a:chExt cx="4129087" cy="1876941"/>
          </a:xfrm>
        </p:grpSpPr>
        <p:grpSp>
          <p:nvGrpSpPr>
            <p:cNvPr id="3" name="组合 2">
              <a:extLst>
                <a:ext uri="{FF2B5EF4-FFF2-40B4-BE49-F238E27FC236}">
                  <a16:creationId xmlns:a16="http://schemas.microsoft.com/office/drawing/2014/main" id="{4594447F-D724-4055-BBB5-5F21EF74F2FD}"/>
                </a:ext>
              </a:extLst>
            </p:cNvPr>
            <p:cNvGrpSpPr/>
            <p:nvPr/>
          </p:nvGrpSpPr>
          <p:grpSpPr>
            <a:xfrm>
              <a:off x="4510089" y="4137449"/>
              <a:ext cx="4129087" cy="1545167"/>
              <a:chOff x="4510089" y="4092576"/>
              <a:chExt cx="4129087" cy="1545167"/>
            </a:xfrm>
          </p:grpSpPr>
          <p:sp>
            <p:nvSpPr>
              <p:cNvPr id="391" name="Google Shape;391;p16"/>
              <p:cNvSpPr txBox="1"/>
              <p:nvPr/>
            </p:nvSpPr>
            <p:spPr>
              <a:xfrm>
                <a:off x="5113275" y="4092576"/>
                <a:ext cx="1905120" cy="10179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734"/>
                  <a:buFont typeface="Arial" panose="020B0604020202020204"/>
                  <a:buNone/>
                </a:pPr>
                <a:r>
                  <a:rPr lang="zh-CN" altLang="en-US" sz="28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rPr>
                  <a:t>烧录器</a:t>
                </a:r>
                <a:r>
                  <a:rPr lang="zh-CN" altLang="en-US" sz="20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rPr>
                  <a:t>  </a:t>
                </a:r>
                <a:endParaRPr lang="en-US" altLang="zh-CN" sz="20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0000"/>
                  </a:buClr>
                  <a:buSzPts val="3734"/>
                  <a:buFont typeface="Arial" panose="020B0604020202020204"/>
                  <a:buNone/>
                </a:pPr>
                <a:endParaRPr lang="en-US" altLang="zh-CN"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0000"/>
                  </a:buClr>
                  <a:buSzPts val="3734"/>
                  <a:buFont typeface="Arial" panose="020B0604020202020204"/>
                  <a:buNone/>
                </a:pPr>
                <a:r>
                  <a:rPr lang="en-US" altLang="zh-CN"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rPr>
                  <a:t>PROGRAMMER</a:t>
                </a:r>
                <a:endParaRPr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endParaRPr>
              </a:p>
            </p:txBody>
          </p:sp>
          <p:sp>
            <p:nvSpPr>
              <p:cNvPr id="2" name="文本框 1">
                <a:extLst>
                  <a:ext uri="{FF2B5EF4-FFF2-40B4-BE49-F238E27FC236}">
                    <a16:creationId xmlns:a16="http://schemas.microsoft.com/office/drawing/2014/main" id="{66BF5193-B263-4ED7-880C-B9A6678E835E}"/>
                  </a:ext>
                </a:extLst>
              </p:cNvPr>
              <p:cNvSpPr txBox="1"/>
              <p:nvPr/>
            </p:nvSpPr>
            <p:spPr>
              <a:xfrm>
                <a:off x="4510089" y="5299189"/>
                <a:ext cx="4129087" cy="338554"/>
              </a:xfrm>
              <a:prstGeom prst="rect">
                <a:avLst/>
              </a:prstGeom>
              <a:noFill/>
            </p:spPr>
            <p:txBody>
              <a:bodyPr wrap="square" rtlCol="0">
                <a:spAutoFit/>
              </a:bodyPr>
              <a:lstStyle/>
              <a:p>
                <a:r>
                  <a:rPr lang="zh-CN" altLang="en-US" sz="1600" dirty="0">
                    <a:solidFill>
                      <a:schemeClr val="bg1">
                        <a:lumMod val="95000"/>
                      </a:schemeClr>
                    </a:solidFill>
                  </a:rPr>
                  <a:t>把可编程的集成电路写上数据的工具</a:t>
                </a:r>
              </a:p>
            </p:txBody>
          </p:sp>
        </p:grpSp>
        <p:pic>
          <p:nvPicPr>
            <p:cNvPr id="5" name="图片 4">
              <a:extLst>
                <a:ext uri="{FF2B5EF4-FFF2-40B4-BE49-F238E27FC236}">
                  <a16:creationId xmlns:a16="http://schemas.microsoft.com/office/drawing/2014/main" id="{ED603B1F-2A67-43FC-A8E0-22563FFCCADB}"/>
                </a:ext>
              </a:extLst>
            </p:cNvPr>
            <p:cNvPicPr>
              <a:picLocks noChangeAspect="1"/>
            </p:cNvPicPr>
            <p:nvPr/>
          </p:nvPicPr>
          <p:blipFill>
            <a:blip r:embed="rId6"/>
            <a:stretch>
              <a:fillRect/>
            </a:stretch>
          </p:blipFill>
          <p:spPr>
            <a:xfrm>
              <a:off x="6931157" y="3805675"/>
              <a:ext cx="1440407" cy="1440407"/>
            </a:xfrm>
            <a:prstGeom prst="rect">
              <a:avLst/>
            </a:prstGeom>
          </p:spPr>
        </p:pic>
      </p:grpSp>
      <p:grpSp>
        <p:nvGrpSpPr>
          <p:cNvPr id="11" name="组合 10">
            <a:extLst>
              <a:ext uri="{FF2B5EF4-FFF2-40B4-BE49-F238E27FC236}">
                <a16:creationId xmlns:a16="http://schemas.microsoft.com/office/drawing/2014/main" id="{B6C2DCDE-7FEF-447D-84AD-B7E63AD4FB84}"/>
              </a:ext>
            </a:extLst>
          </p:cNvPr>
          <p:cNvGrpSpPr/>
          <p:nvPr/>
        </p:nvGrpSpPr>
        <p:grpSpPr>
          <a:xfrm>
            <a:off x="1096946" y="3834853"/>
            <a:ext cx="3835272" cy="2227345"/>
            <a:chOff x="1096946" y="3834853"/>
            <a:chExt cx="3835272" cy="2227345"/>
          </a:xfrm>
        </p:grpSpPr>
        <p:sp>
          <p:nvSpPr>
            <p:cNvPr id="7" name="Google Shape;391;p16">
              <a:extLst>
                <a:ext uri="{FF2B5EF4-FFF2-40B4-BE49-F238E27FC236}">
                  <a16:creationId xmlns:a16="http://schemas.microsoft.com/office/drawing/2014/main" id="{C2509D6F-9827-4F0C-972C-F7F5901A9C6E}"/>
                </a:ext>
              </a:extLst>
            </p:cNvPr>
            <p:cNvSpPr txBox="1"/>
            <p:nvPr/>
          </p:nvSpPr>
          <p:spPr>
            <a:xfrm>
              <a:off x="1739178" y="4118572"/>
              <a:ext cx="1905120" cy="10179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734"/>
                <a:buFont typeface="Arial" panose="020B0604020202020204"/>
                <a:buNone/>
              </a:pPr>
              <a:r>
                <a:rPr lang="zh-CN" altLang="en-US" sz="28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rPr>
                <a:t>开发板  </a:t>
              </a:r>
              <a:endParaRPr lang="en-US" altLang="zh-CN" sz="28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0000"/>
                </a:buClr>
                <a:buSzPts val="3734"/>
                <a:buFont typeface="Arial" panose="020B0604020202020204"/>
                <a:buNone/>
              </a:pPr>
              <a:endParaRPr lang="en-US" altLang="zh-CN"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0000"/>
                </a:buClr>
                <a:buSzPts val="3734"/>
                <a:buFont typeface="Arial" panose="020B0604020202020204"/>
                <a:buNone/>
              </a:pPr>
              <a:r>
                <a:rPr lang="en-US" altLang="zh-CN"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rPr>
                <a:t>DEMO BOARD</a:t>
              </a:r>
              <a:endParaRPr lang="en-US"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endParaRPr>
            </a:p>
          </p:txBody>
        </p:sp>
        <p:sp>
          <p:nvSpPr>
            <p:cNvPr id="8" name="文本框 7">
              <a:extLst>
                <a:ext uri="{FF2B5EF4-FFF2-40B4-BE49-F238E27FC236}">
                  <a16:creationId xmlns:a16="http://schemas.microsoft.com/office/drawing/2014/main" id="{D20380D3-3A37-4EE2-9DBB-9FF1D98EE1E0}"/>
                </a:ext>
              </a:extLst>
            </p:cNvPr>
            <p:cNvSpPr txBox="1"/>
            <p:nvPr/>
          </p:nvSpPr>
          <p:spPr>
            <a:xfrm>
              <a:off x="1096946" y="5231201"/>
              <a:ext cx="3290020" cy="830997"/>
            </a:xfrm>
            <a:prstGeom prst="rect">
              <a:avLst/>
            </a:prstGeom>
            <a:noFill/>
          </p:spPr>
          <p:txBody>
            <a:bodyPr wrap="square" rtlCol="0">
              <a:spAutoFit/>
            </a:bodyPr>
            <a:lstStyle/>
            <a:p>
              <a:pPr algn="ctr"/>
              <a:r>
                <a:rPr lang="zh-CN" altLang="en-US" sz="1600" dirty="0">
                  <a:solidFill>
                    <a:schemeClr val="bg1">
                      <a:lumMod val="95000"/>
                    </a:schemeClr>
                  </a:solidFill>
                </a:rPr>
                <a:t>通过程序的编写和烧写进单片机里就可以验正实验的正确或者实现想要的功能</a:t>
              </a:r>
            </a:p>
          </p:txBody>
        </p:sp>
        <p:pic>
          <p:nvPicPr>
            <p:cNvPr id="10" name="图片 9">
              <a:extLst>
                <a:ext uri="{FF2B5EF4-FFF2-40B4-BE49-F238E27FC236}">
                  <a16:creationId xmlns:a16="http://schemas.microsoft.com/office/drawing/2014/main" id="{ED5993C0-5E89-4E7D-9CBB-2EA44366002E}"/>
                </a:ext>
              </a:extLst>
            </p:cNvPr>
            <p:cNvPicPr>
              <a:picLocks noChangeAspect="1"/>
            </p:cNvPicPr>
            <p:nvPr/>
          </p:nvPicPr>
          <p:blipFill>
            <a:blip r:embed="rId7"/>
            <a:stretch>
              <a:fillRect/>
            </a:stretch>
          </p:blipFill>
          <p:spPr>
            <a:xfrm>
              <a:off x="3499905" y="3834853"/>
              <a:ext cx="1432313" cy="1325674"/>
            </a:xfrm>
            <a:prstGeom prst="rect">
              <a:avLst/>
            </a:prstGeom>
          </p:spPr>
        </p:pic>
      </p:grpSp>
      <p:pic>
        <p:nvPicPr>
          <p:cNvPr id="12" name="图形 11" descr="群山">
            <a:extLst>
              <a:ext uri="{FF2B5EF4-FFF2-40B4-BE49-F238E27FC236}">
                <a16:creationId xmlns:a16="http://schemas.microsoft.com/office/drawing/2014/main" id="{7ED4898B-1DF3-43F8-A996-976CB0B17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988" y="240123"/>
            <a:ext cx="1459922" cy="1459922"/>
          </a:xfrm>
          <a:prstGeom prst="rect">
            <a:avLst/>
          </a:prstGeom>
        </p:spPr>
      </p:pic>
      <p:sp>
        <p:nvSpPr>
          <p:cNvPr id="13" name="文本框 12">
            <a:extLst>
              <a:ext uri="{FF2B5EF4-FFF2-40B4-BE49-F238E27FC236}">
                <a16:creationId xmlns:a16="http://schemas.microsoft.com/office/drawing/2014/main" id="{5A157C98-677D-4C55-8FAA-EFE9F06544BF}"/>
              </a:ext>
            </a:extLst>
          </p:cNvPr>
          <p:cNvSpPr txBox="1"/>
          <p:nvPr/>
        </p:nvSpPr>
        <p:spPr>
          <a:xfrm>
            <a:off x="8836277" y="4092797"/>
            <a:ext cx="2030373" cy="1631216"/>
          </a:xfrm>
          <a:prstGeom prst="rect">
            <a:avLst/>
          </a:prstGeom>
          <a:noFill/>
        </p:spPr>
        <p:txBody>
          <a:bodyPr wrap="square" rtlCol="0">
            <a:spAutoFit/>
          </a:bodyPr>
          <a:lstStyle/>
          <a:p>
            <a:r>
              <a:rPr lang="zh-CN" altLang="en-US" sz="2000" b="1" i="0" u="none" strike="noStrike" dirty="0">
                <a:solidFill>
                  <a:schemeClr val="bg1">
                    <a:lumMod val="95000"/>
                  </a:schemeClr>
                </a:solidFill>
                <a:effectLst/>
                <a:latin typeface="PingFang SC"/>
              </a:rPr>
              <a:t>移植</a:t>
            </a:r>
            <a:r>
              <a:rPr lang="en-US" altLang="zh-CN" sz="2000" b="1" i="0" u="none" strike="noStrike" dirty="0" err="1">
                <a:solidFill>
                  <a:schemeClr val="bg1">
                    <a:lumMod val="95000"/>
                  </a:schemeClr>
                </a:solidFill>
                <a:effectLst/>
                <a:latin typeface="PingFang SC"/>
              </a:rPr>
              <a:t>Opencv</a:t>
            </a:r>
            <a:r>
              <a:rPr lang="zh-CN" altLang="en-US" sz="2000" b="1" i="0" u="none" strike="noStrike" dirty="0">
                <a:solidFill>
                  <a:schemeClr val="bg1">
                    <a:lumMod val="95000"/>
                  </a:schemeClr>
                </a:solidFill>
                <a:effectLst/>
                <a:latin typeface="PingFang SC"/>
              </a:rPr>
              <a:t>到</a:t>
            </a:r>
            <a:r>
              <a:rPr lang="en-US" altLang="zh-CN" sz="2000" b="1" i="0" u="none" strike="noStrike" dirty="0">
                <a:solidFill>
                  <a:schemeClr val="bg1">
                    <a:lumMod val="95000"/>
                  </a:schemeClr>
                </a:solidFill>
                <a:effectLst/>
                <a:latin typeface="PingFang SC"/>
              </a:rPr>
              <a:t>Arm</a:t>
            </a:r>
            <a:r>
              <a:rPr lang="zh-CN" altLang="en-US" sz="2000" b="1" i="0" u="none" strike="noStrike" dirty="0">
                <a:solidFill>
                  <a:schemeClr val="bg1">
                    <a:lumMod val="95000"/>
                  </a:schemeClr>
                </a:solidFill>
                <a:effectLst/>
                <a:latin typeface="PingFang SC"/>
              </a:rPr>
              <a:t>开发板中</a:t>
            </a:r>
            <a:endParaRPr lang="en-US" altLang="zh-CN" sz="2000" b="1" i="0" u="none" strike="noStrike" dirty="0">
              <a:solidFill>
                <a:schemeClr val="bg1">
                  <a:lumMod val="95000"/>
                </a:schemeClr>
              </a:solidFill>
              <a:effectLst/>
              <a:latin typeface="PingFang SC"/>
            </a:endParaRPr>
          </a:p>
          <a:p>
            <a:endParaRPr lang="en-US" altLang="zh-CN" sz="2000" b="1" dirty="0">
              <a:solidFill>
                <a:schemeClr val="bg1">
                  <a:lumMod val="95000"/>
                </a:schemeClr>
              </a:solidFill>
              <a:latin typeface="PingFang SC"/>
            </a:endParaRPr>
          </a:p>
          <a:p>
            <a:r>
              <a:rPr lang="zh-CN" altLang="en-US" sz="2000" b="1" dirty="0">
                <a:solidFill>
                  <a:schemeClr val="bg1">
                    <a:lumMod val="95000"/>
                  </a:schemeClr>
                </a:solidFill>
                <a:latin typeface="PingFang SC"/>
              </a:rPr>
              <a:t>烧写</a:t>
            </a:r>
            <a:r>
              <a:rPr lang="en-US" altLang="zh-CN" sz="2000" b="1" dirty="0">
                <a:solidFill>
                  <a:schemeClr val="bg1">
                    <a:lumMod val="95000"/>
                  </a:schemeClr>
                </a:solidFill>
                <a:latin typeface="PingFang SC"/>
              </a:rPr>
              <a:t>hex</a:t>
            </a:r>
            <a:r>
              <a:rPr lang="zh-CN" altLang="en-US" sz="2000" b="1" dirty="0">
                <a:solidFill>
                  <a:schemeClr val="bg1">
                    <a:lumMod val="95000"/>
                  </a:schemeClr>
                </a:solidFill>
                <a:latin typeface="PingFang SC"/>
              </a:rPr>
              <a:t>文件到单片机中</a:t>
            </a:r>
            <a:endParaRPr lang="zh-CN" altLang="en-US" sz="2000" dirty="0">
              <a:solidFill>
                <a:schemeClr val="bg1"/>
              </a:solidFill>
            </a:endParaRPr>
          </a:p>
        </p:txBody>
      </p:sp>
      <p:sp>
        <p:nvSpPr>
          <p:cNvPr id="14" name="矩形 13">
            <a:extLst>
              <a:ext uri="{FF2B5EF4-FFF2-40B4-BE49-F238E27FC236}">
                <a16:creationId xmlns:a16="http://schemas.microsoft.com/office/drawing/2014/main" id="{27BC2C24-0259-4A34-BE82-299F046F6D1D}"/>
              </a:ext>
            </a:extLst>
          </p:cNvPr>
          <p:cNvSpPr/>
          <p:nvPr/>
        </p:nvSpPr>
        <p:spPr>
          <a:xfrm>
            <a:off x="3342092" y="412084"/>
            <a:ext cx="587853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5400" dirty="0" err="1">
                <a:solidFill>
                  <a:schemeClr val="bg1">
                    <a:lumMod val="85000"/>
                  </a:schemeClr>
                </a:solidFill>
              </a:rPr>
              <a:t>Tools&amp;Instructions</a:t>
            </a:r>
            <a:endParaRPr lang="zh-CN" altLang="en-US" sz="5400" dirty="0">
              <a:solidFill>
                <a:schemeClr val="bg1">
                  <a:lumMod val="85000"/>
                </a:schemeClr>
              </a:solidFill>
            </a:endParaRPr>
          </a:p>
        </p:txBody>
      </p:sp>
    </p:spTree>
    <p:extLst>
      <p:ext uri="{BB962C8B-B14F-4D97-AF65-F5344CB8AC3E}">
        <p14:creationId xmlns:p14="http://schemas.microsoft.com/office/powerpoint/2010/main" val="419600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 calcmode="lin" valueType="num">
                                      <p:cBhvr additive="base">
                                        <p:cTn id="7" dur="750"/>
                                        <p:tgtEl>
                                          <p:spTgt spid="413"/>
                                        </p:tgtEl>
                                        <p:attrNameLst>
                                          <p:attrName>ppt_w</p:attrName>
                                        </p:attrNameLst>
                                      </p:cBhvr>
                                      <p:tavLst>
                                        <p:tav tm="0">
                                          <p:val>
                                            <p:fltVal val="0"/>
                                          </p:val>
                                        </p:tav>
                                        <p:tav tm="100000">
                                          <p:val>
                                            <p:strVal val="#ppt_w"/>
                                          </p:val>
                                        </p:tav>
                                      </p:tavLst>
                                    </p:anim>
                                    <p:anim calcmode="lin" valueType="num">
                                      <p:cBhvr additive="base">
                                        <p:cTn id="8" dur="750"/>
                                        <p:tgtEl>
                                          <p:spTgt spid="413"/>
                                        </p:tgtEl>
                                        <p:attrNameLst>
                                          <p:attrName>ppt_h</p:attrName>
                                        </p:attrNameLst>
                                      </p:cBhvr>
                                      <p:tavLst>
                                        <p:tav tm="0">
                                          <p:val>
                                            <p:fltVal val="0"/>
                                          </p:val>
                                        </p:tav>
                                        <p:tav tm="100000">
                                          <p:val>
                                            <p:strVal val="#ppt_h"/>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403"/>
                                        </p:tgtEl>
                                        <p:attrNameLst>
                                          <p:attrName>style.visibility</p:attrName>
                                        </p:attrNameLst>
                                      </p:cBhvr>
                                      <p:to>
                                        <p:strVal val="visible"/>
                                      </p:to>
                                    </p:set>
                                    <p:animEffect transition="in" filter="fade">
                                      <p:cBhvr>
                                        <p:cTn id="14" dur="750"/>
                                        <p:tgtEl>
                                          <p:spTgt spid="40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p:nvPr/>
        </p:nvSpPr>
        <p:spPr>
          <a:xfrm>
            <a:off x="-16650" y="-16650"/>
            <a:ext cx="121920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27" name="Google Shape;427;p17"/>
          <p:cNvSpPr txBox="1"/>
          <p:nvPr/>
        </p:nvSpPr>
        <p:spPr>
          <a:xfrm>
            <a:off x="1701602" y="3993417"/>
            <a:ext cx="1585346" cy="3384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altLang="zh-CN" sz="2400" b="0" i="0" u="none" strike="noStrike" cap="none" dirty="0">
                <a:solidFill>
                  <a:srgbClr val="B7B7B7"/>
                </a:solidFill>
                <a:latin typeface="Arial" panose="020B0604020202020204"/>
                <a:ea typeface="Arial" panose="020B0604020202020204"/>
                <a:cs typeface="Arial" panose="020B0604020202020204"/>
                <a:sym typeface="Arial" panose="020B0604020202020204"/>
              </a:rPr>
              <a:t>Step One</a:t>
            </a:r>
          </a:p>
          <a:p>
            <a:pPr marL="0" marR="0" lvl="0" indent="0" algn="ctr" rtl="0">
              <a:lnSpc>
                <a:spcPct val="100000"/>
              </a:lnSpc>
              <a:spcBef>
                <a:spcPts val="0"/>
              </a:spcBef>
              <a:spcAft>
                <a:spcPts val="0"/>
              </a:spcAft>
              <a:buClr>
                <a:srgbClr val="000000"/>
              </a:buClr>
              <a:buSzPts val="1600"/>
              <a:buFont typeface="Arial" panose="020B0604020202020204"/>
              <a:buNone/>
            </a:pPr>
            <a:r>
              <a:rPr lang="zh-CN" altLang="en-US" sz="1600" b="0" i="0" u="none" strike="noStrike" cap="none" dirty="0">
                <a:solidFill>
                  <a:srgbClr val="B7B7B7"/>
                </a:solidFill>
                <a:latin typeface="Arial" panose="020B0604020202020204"/>
                <a:ea typeface="Arial" panose="020B0604020202020204"/>
                <a:cs typeface="Arial" panose="020B0604020202020204"/>
                <a:sym typeface="Arial" panose="020B0604020202020204"/>
              </a:rPr>
              <a:t>二值化</a:t>
            </a:r>
            <a:endParaRPr lang="en-US" altLang="zh-CN" sz="1600" dirty="0">
              <a:solidFill>
                <a:srgbClr val="B7B7B7"/>
              </a:solidFill>
            </a:endParaRPr>
          </a:p>
          <a:p>
            <a:pPr marL="0" marR="0" lvl="0" indent="0" algn="ctr" rtl="0">
              <a:lnSpc>
                <a:spcPct val="100000"/>
              </a:lnSpc>
              <a:spcBef>
                <a:spcPts val="0"/>
              </a:spcBef>
              <a:spcAft>
                <a:spcPts val="0"/>
              </a:spcAft>
              <a:buClr>
                <a:srgbClr val="000000"/>
              </a:buClr>
              <a:buSzPts val="1600"/>
              <a:buFont typeface="Arial" panose="020B0604020202020204"/>
              <a:buNone/>
            </a:pPr>
            <a:r>
              <a:rPr lang="zh-CN" altLang="en-US" sz="1600" b="0" i="0" u="none" strike="noStrike" cap="none" dirty="0">
                <a:solidFill>
                  <a:srgbClr val="B7B7B7"/>
                </a:solidFill>
                <a:latin typeface="Arial" panose="020B0604020202020204"/>
                <a:ea typeface="Arial" panose="020B0604020202020204"/>
                <a:cs typeface="Arial" panose="020B0604020202020204"/>
                <a:sym typeface="Arial" panose="020B0604020202020204"/>
              </a:rPr>
              <a:t>高斯滤波</a:t>
            </a:r>
            <a:endParaRPr lang="en-US" altLang="zh-CN" sz="16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600"/>
              <a:buFont typeface="Arial" panose="020B0604020202020204"/>
              <a:buNone/>
            </a:pPr>
            <a:r>
              <a:rPr lang="zh-CN" altLang="en-US" sz="1600" b="0" i="0" u="none" strike="noStrike" cap="none" dirty="0">
                <a:solidFill>
                  <a:srgbClr val="B7B7B7"/>
                </a:solidFill>
                <a:latin typeface="Arial" panose="020B0604020202020204"/>
                <a:ea typeface="Arial" panose="020B0604020202020204"/>
                <a:cs typeface="Arial" panose="020B0604020202020204"/>
                <a:sym typeface="Arial" panose="020B0604020202020204"/>
              </a:rPr>
              <a:t>膨胀</a:t>
            </a:r>
            <a:endParaRPr lang="en-US" altLang="zh-CN" sz="1600" dirty="0">
              <a:solidFill>
                <a:srgbClr val="B7B7B7"/>
              </a:solidFill>
            </a:endParaRPr>
          </a:p>
          <a:p>
            <a:pPr marL="0" marR="0" lvl="0" indent="0" algn="ctr" rtl="0">
              <a:lnSpc>
                <a:spcPct val="100000"/>
              </a:lnSpc>
              <a:spcBef>
                <a:spcPts val="0"/>
              </a:spcBef>
              <a:spcAft>
                <a:spcPts val="0"/>
              </a:spcAft>
              <a:buClr>
                <a:srgbClr val="000000"/>
              </a:buClr>
              <a:buSzPts val="1600"/>
              <a:buFont typeface="Arial" panose="020B0604020202020204"/>
              <a:buNone/>
            </a:pPr>
            <a:r>
              <a:rPr lang="en-US" altLang="zh-CN" sz="1600" b="0" i="0" u="none" strike="noStrike" cap="none" dirty="0">
                <a:solidFill>
                  <a:srgbClr val="B7B7B7"/>
                </a:solidFill>
                <a:latin typeface="Arial" panose="020B0604020202020204"/>
                <a:ea typeface="Arial" panose="020B0604020202020204"/>
                <a:cs typeface="Arial" panose="020B0604020202020204"/>
                <a:sym typeface="Arial" panose="020B0604020202020204"/>
              </a:rPr>
              <a:t>canny</a:t>
            </a:r>
            <a:r>
              <a:rPr lang="zh-CN" altLang="en-US" sz="1600" b="0" i="0" u="none" strike="noStrike" cap="none" dirty="0">
                <a:solidFill>
                  <a:srgbClr val="B7B7B7"/>
                </a:solidFill>
                <a:latin typeface="Arial" panose="020B0604020202020204"/>
                <a:ea typeface="Arial" panose="020B0604020202020204"/>
                <a:cs typeface="Arial" panose="020B0604020202020204"/>
                <a:sym typeface="Arial" panose="020B0604020202020204"/>
              </a:rPr>
              <a:t>边缘提取</a:t>
            </a:r>
            <a:endParaRPr lang="zh-CN" altLang="en-US" sz="14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sp>
        <p:nvSpPr>
          <p:cNvPr id="438" name="Google Shape;438;p17"/>
          <p:cNvSpPr txBox="1"/>
          <p:nvPr/>
        </p:nvSpPr>
        <p:spPr>
          <a:xfrm>
            <a:off x="1258924" y="5937218"/>
            <a:ext cx="6471912" cy="338426"/>
          </a:xfrm>
          <a:prstGeom prst="rect">
            <a:avLst/>
          </a:prstGeom>
          <a:noFill/>
          <a:ln>
            <a:noFill/>
          </a:ln>
        </p:spPr>
        <p:txBody>
          <a:bodyPr spcFirstLastPara="1" wrap="square" lIns="91425" tIns="45700" rIns="91425" bIns="45700" anchor="t" anchorCtr="0">
            <a:noAutofit/>
          </a:bodyPr>
          <a:lstStyle/>
          <a:p>
            <a:pPr lvl="0" algn="ctr">
              <a:lnSpc>
                <a:spcPct val="120000"/>
              </a:lnSpc>
              <a:buSzPts val="1200"/>
            </a:pPr>
            <a:r>
              <a:rPr lang="en-US" altLang="zh-CN" sz="1600" dirty="0">
                <a:solidFill>
                  <a:srgbClr val="B7B7B7"/>
                </a:solidFill>
              </a:rPr>
              <a:t>https://www.cnblogs.com/jaww/p/9648408.html</a:t>
            </a:r>
            <a:r>
              <a:rPr lang="zh-CN" altLang="en-US" sz="1600" dirty="0">
                <a:solidFill>
                  <a:srgbClr val="B7B7B7"/>
                </a:solidFill>
              </a:rPr>
              <a:t>含有代码可供参考学习。</a:t>
            </a:r>
            <a:endParaRPr sz="1600" b="0" i="0" u="none" strike="noStrike" cap="none" dirty="0">
              <a:solidFill>
                <a:srgbClr val="B7B7B7"/>
              </a:solidFill>
              <a:sym typeface="Arial" panose="020B0604020202020204"/>
            </a:endParaRPr>
          </a:p>
        </p:txBody>
      </p:sp>
      <p:grpSp>
        <p:nvGrpSpPr>
          <p:cNvPr id="439" name="Google Shape;439;p17"/>
          <p:cNvGrpSpPr/>
          <p:nvPr/>
        </p:nvGrpSpPr>
        <p:grpSpPr>
          <a:xfrm>
            <a:off x="1733013" y="1971978"/>
            <a:ext cx="1585346" cy="1752223"/>
            <a:chOff x="1732773" y="2076077"/>
            <a:chExt cx="1585433" cy="1752319"/>
          </a:xfrm>
        </p:grpSpPr>
        <p:sp>
          <p:nvSpPr>
            <p:cNvPr id="440" name="Google Shape;440;p17"/>
            <p:cNvSpPr/>
            <p:nvPr/>
          </p:nvSpPr>
          <p:spPr>
            <a:xfrm rot="-5400000">
              <a:off x="1649330" y="2159520"/>
              <a:ext cx="1752319" cy="1585433"/>
            </a:xfrm>
            <a:custGeom>
              <a:avLst/>
              <a:gdLst/>
              <a:ahLst/>
              <a:cxnLst/>
              <a:rect l="l" t="t" r="r" b="b"/>
              <a:pathLst>
                <a:path w="1324964" h="1468983" extrusionOk="0">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41" name="Google Shape;441;p17"/>
            <p:cNvSpPr/>
            <p:nvPr/>
          </p:nvSpPr>
          <p:spPr>
            <a:xfrm>
              <a:off x="2189082" y="2358077"/>
              <a:ext cx="671582" cy="527098"/>
            </a:xfrm>
            <a:custGeom>
              <a:avLst/>
              <a:gdLst/>
              <a:ahLst/>
              <a:cxnLst/>
              <a:rect l="l" t="t" r="r" b="b"/>
              <a:pathLst>
                <a:path w="106" h="83" extrusionOk="0">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5"/>
                <a:buFont typeface="Arial" panose="020B0604020202020204"/>
                <a:buNone/>
              </a:pPr>
              <a:endParaRPr sz="1705"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grpSp>
        <p:nvGrpSpPr>
          <p:cNvPr id="442" name="Google Shape;442;p17"/>
          <p:cNvGrpSpPr/>
          <p:nvPr/>
        </p:nvGrpSpPr>
        <p:grpSpPr>
          <a:xfrm>
            <a:off x="6488238" y="1879076"/>
            <a:ext cx="1585346" cy="1848797"/>
            <a:chOff x="6488259" y="1983170"/>
            <a:chExt cx="1585433" cy="1848898"/>
          </a:xfrm>
        </p:grpSpPr>
        <p:sp>
          <p:nvSpPr>
            <p:cNvPr id="443" name="Google Shape;443;p17"/>
            <p:cNvSpPr/>
            <p:nvPr/>
          </p:nvSpPr>
          <p:spPr>
            <a:xfrm rot="-5400000">
              <a:off x="6404816" y="2163192"/>
              <a:ext cx="1752319" cy="1585433"/>
            </a:xfrm>
            <a:custGeom>
              <a:avLst/>
              <a:gdLst/>
              <a:ahLst/>
              <a:cxnLst/>
              <a:rect l="l" t="t" r="r" b="b"/>
              <a:pathLst>
                <a:path w="1324964" h="1468983" extrusionOk="0">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44" name="Google Shape;444;p17"/>
            <p:cNvSpPr/>
            <p:nvPr/>
          </p:nvSpPr>
          <p:spPr>
            <a:xfrm rot="-5400000">
              <a:off x="6404816" y="2066613"/>
              <a:ext cx="1752319" cy="1585433"/>
            </a:xfrm>
            <a:custGeom>
              <a:avLst/>
              <a:gdLst/>
              <a:ahLst/>
              <a:cxnLst/>
              <a:rect l="l" t="t" r="r" b="b"/>
              <a:pathLst>
                <a:path w="1324964" h="1468983" extrusionOk="0">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grpSp>
        <p:nvGrpSpPr>
          <p:cNvPr id="446" name="Google Shape;446;p17"/>
          <p:cNvGrpSpPr/>
          <p:nvPr/>
        </p:nvGrpSpPr>
        <p:grpSpPr>
          <a:xfrm>
            <a:off x="8859935" y="1879074"/>
            <a:ext cx="1591572" cy="1862592"/>
            <a:chOff x="8860086" y="1983168"/>
            <a:chExt cx="1591659" cy="1862695"/>
          </a:xfrm>
        </p:grpSpPr>
        <p:sp>
          <p:nvSpPr>
            <p:cNvPr id="447" name="Google Shape;447;p17"/>
            <p:cNvSpPr/>
            <p:nvPr/>
          </p:nvSpPr>
          <p:spPr>
            <a:xfrm rot="-5400000">
              <a:off x="8776643" y="2176987"/>
              <a:ext cx="1752319" cy="1585433"/>
            </a:xfrm>
            <a:custGeom>
              <a:avLst/>
              <a:gdLst/>
              <a:ahLst/>
              <a:cxnLst/>
              <a:rect l="l" t="t" r="r" b="b"/>
              <a:pathLst>
                <a:path w="1324964" h="1468983" extrusionOk="0">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48" name="Google Shape;448;p17"/>
            <p:cNvSpPr/>
            <p:nvPr/>
          </p:nvSpPr>
          <p:spPr>
            <a:xfrm rot="-5400000">
              <a:off x="8782869" y="2066611"/>
              <a:ext cx="1752319" cy="1585433"/>
            </a:xfrm>
            <a:custGeom>
              <a:avLst/>
              <a:gdLst/>
              <a:ahLst/>
              <a:cxnLst/>
              <a:rect l="l" t="t" r="r" b="b"/>
              <a:pathLst>
                <a:path w="1324964" h="1468983" extrusionOk="0">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49" name="Google Shape;449;p17"/>
            <p:cNvSpPr/>
            <p:nvPr/>
          </p:nvSpPr>
          <p:spPr>
            <a:xfrm>
              <a:off x="9387843" y="2397504"/>
              <a:ext cx="549534" cy="549533"/>
            </a:xfrm>
            <a:custGeom>
              <a:avLst/>
              <a:gdLst/>
              <a:ahLst/>
              <a:cxnLst/>
              <a:rect l="l" t="t" r="r" b="b"/>
              <a:pathLst>
                <a:path w="360" h="360" extrusionOk="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5"/>
                <a:buFont typeface="Arial" panose="020B0604020202020204"/>
                <a:buNone/>
              </a:pPr>
              <a:endParaRPr sz="1705"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sp>
        <p:nvSpPr>
          <p:cNvPr id="450" name="Google Shape;450;p17"/>
          <p:cNvSpPr txBox="1"/>
          <p:nvPr/>
        </p:nvSpPr>
        <p:spPr>
          <a:xfrm>
            <a:off x="809662" y="505588"/>
            <a:ext cx="4662575" cy="523220"/>
          </a:xfrm>
          <a:prstGeom prst="rect">
            <a:avLst/>
          </a:prstGeom>
          <a:noFill/>
          <a:ln>
            <a:noFill/>
          </a:ln>
        </p:spPr>
        <p:txBody>
          <a:bodyPr spcFirstLastPara="1" wrap="square" lIns="91425" tIns="45700" rIns="91425" bIns="45700" anchor="t" anchorCtr="0">
            <a:noAutofit/>
          </a:bodyPr>
          <a:lstStyle/>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图像的信息区域</a:t>
            </a:r>
            <a:endParaRPr lang="en-US" altLang="zh-CN" sz="3600" dirty="0">
              <a:solidFill>
                <a:srgbClr val="B7B7B7"/>
              </a:solidFill>
              <a:latin typeface="华光大标宋_CNKI" panose="02000500000000000000" pitchFamily="2" charset="-122"/>
              <a:ea typeface="华光大标宋_CNKI" panose="02000500000000000000" pitchFamily="2" charset="-122"/>
            </a:endParaRPr>
          </a:p>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提取与矫正技术</a:t>
            </a:r>
            <a:endParaRPr sz="3600" b="0" i="0" u="none" strike="noStrike" cap="none" dirty="0">
              <a:solidFill>
                <a:srgbClr val="B7B7B7"/>
              </a:solidFill>
              <a:latin typeface="华光大标宋_CNKI" panose="02000500000000000000" pitchFamily="2" charset="-122"/>
              <a:ea typeface="华光大标宋_CNKI" panose="02000500000000000000" pitchFamily="2" charset="-122"/>
              <a:sym typeface="Arial" panose="020B0604020202020204"/>
            </a:endParaRPr>
          </a:p>
        </p:txBody>
      </p:sp>
      <p:sp>
        <p:nvSpPr>
          <p:cNvPr id="453" name="Google Shape;453;p17"/>
          <p:cNvSpPr/>
          <p:nvPr/>
        </p:nvSpPr>
        <p:spPr>
          <a:xfrm rot="16200000">
            <a:off x="4032670" y="2027549"/>
            <a:ext cx="1752090" cy="1586343"/>
          </a:xfrm>
          <a:custGeom>
            <a:avLst/>
            <a:gdLst/>
            <a:ahLst/>
            <a:cxnLst/>
            <a:rect l="l" t="t" r="r" b="b"/>
            <a:pathLst>
              <a:path w="1324964" h="1468983" extrusionOk="0">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FC000"/>
          </a:solidFill>
          <a:ln>
            <a:noFill/>
          </a:ln>
          <a:effectLst>
            <a:outerShdw blurRad="635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54" name="Google Shape;454;p17"/>
          <p:cNvSpPr/>
          <p:nvPr/>
        </p:nvSpPr>
        <p:spPr>
          <a:xfrm>
            <a:off x="9453205" y="5448208"/>
            <a:ext cx="854577" cy="704358"/>
          </a:xfrm>
          <a:custGeom>
            <a:avLst/>
            <a:gdLst/>
            <a:ahLst/>
            <a:cxnLst/>
            <a:rect l="l" t="t" r="r" b="b"/>
            <a:pathLst>
              <a:path w="287" h="237" extrusionOk="0">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5"/>
              <a:buFont typeface="Arial" panose="020B0604020202020204"/>
              <a:buNone/>
            </a:pPr>
            <a:endParaRPr sz="1705"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sp>
        <p:nvSpPr>
          <p:cNvPr id="2" name="文本框 1">
            <a:extLst>
              <a:ext uri="{FF2B5EF4-FFF2-40B4-BE49-F238E27FC236}">
                <a16:creationId xmlns:a16="http://schemas.microsoft.com/office/drawing/2014/main" id="{9A15D0D4-A0E3-4F0E-9DB5-692278F56B2A}"/>
              </a:ext>
            </a:extLst>
          </p:cNvPr>
          <p:cNvSpPr txBox="1"/>
          <p:nvPr/>
        </p:nvSpPr>
        <p:spPr>
          <a:xfrm>
            <a:off x="5567479" y="933096"/>
            <a:ext cx="4740303" cy="523220"/>
          </a:xfrm>
          <a:prstGeom prst="rect">
            <a:avLst/>
          </a:prstGeom>
          <a:noFill/>
        </p:spPr>
        <p:txBody>
          <a:bodyPr wrap="square" rtlCol="0">
            <a:spAutoFit/>
          </a:bodyPr>
          <a:lstStyle/>
          <a:p>
            <a:r>
              <a:rPr lang="zh-CN" altLang="zh-CN" sz="2800" dirty="0">
                <a:solidFill>
                  <a:schemeClr val="bg1">
                    <a:lumMod val="75000"/>
                  </a:schemeClr>
                </a:solidFill>
                <a:effectLst/>
                <a:ea typeface="等线" panose="02010600030101010101" pitchFamily="2" charset="-122"/>
                <a:cs typeface="Times New Roman" panose="02020603050405020304" pitchFamily="18" charset="0"/>
              </a:rPr>
              <a:t>用</a:t>
            </a:r>
            <a:r>
              <a:rPr lang="en-US" altLang="zh-CN" sz="2800" dirty="0" err="1">
                <a:solidFill>
                  <a:schemeClr val="bg1">
                    <a:lumMod val="75000"/>
                  </a:schemeClr>
                </a:solidFill>
                <a:effectLst/>
                <a:ea typeface="等线" panose="02010600030101010101" pitchFamily="2" charset="-122"/>
                <a:cs typeface="Times New Roman" panose="02020603050405020304" pitchFamily="18" charset="0"/>
              </a:rPr>
              <a:t>opencv</a:t>
            </a:r>
            <a:r>
              <a:rPr lang="zh-CN" altLang="zh-CN" sz="2800" dirty="0">
                <a:solidFill>
                  <a:schemeClr val="bg1">
                    <a:lumMod val="75000"/>
                  </a:schemeClr>
                </a:solidFill>
                <a:effectLst/>
                <a:ea typeface="等线" panose="02010600030101010101" pitchFamily="2" charset="-122"/>
                <a:cs typeface="Times New Roman" panose="02020603050405020304" pitchFamily="18" charset="0"/>
              </a:rPr>
              <a:t>开发扫描工具</a:t>
            </a:r>
            <a:endParaRPr lang="zh-CN" altLang="en-US" sz="2800" dirty="0">
              <a:solidFill>
                <a:schemeClr val="bg1">
                  <a:lumMod val="75000"/>
                </a:schemeClr>
              </a:solidFill>
            </a:endParaRPr>
          </a:p>
        </p:txBody>
      </p:sp>
      <p:sp>
        <p:nvSpPr>
          <p:cNvPr id="3" name="Google Shape;427;p17">
            <a:extLst>
              <a:ext uri="{FF2B5EF4-FFF2-40B4-BE49-F238E27FC236}">
                <a16:creationId xmlns:a16="http://schemas.microsoft.com/office/drawing/2014/main" id="{1A46AE30-3D45-4B4A-8628-5E558BBC08B3}"/>
              </a:ext>
            </a:extLst>
          </p:cNvPr>
          <p:cNvSpPr txBox="1"/>
          <p:nvPr/>
        </p:nvSpPr>
        <p:spPr>
          <a:xfrm>
            <a:off x="4156804" y="3993417"/>
            <a:ext cx="1696792" cy="3384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altLang="zh-CN" sz="2400" b="0" i="0" u="none" strike="noStrike" cap="none" dirty="0">
                <a:solidFill>
                  <a:srgbClr val="B7B7B7"/>
                </a:solidFill>
                <a:latin typeface="Arial" panose="020B0604020202020204"/>
                <a:ea typeface="Arial" panose="020B0604020202020204"/>
                <a:cs typeface="Arial" panose="020B0604020202020204"/>
                <a:sym typeface="Arial" panose="020B0604020202020204"/>
              </a:rPr>
              <a:t>Step Two</a:t>
            </a:r>
          </a:p>
          <a:p>
            <a:pPr marL="0" marR="0" lvl="0" indent="0" algn="ctr" rtl="0">
              <a:lnSpc>
                <a:spcPct val="100000"/>
              </a:lnSpc>
              <a:spcBef>
                <a:spcPts val="0"/>
              </a:spcBef>
              <a:spcAft>
                <a:spcPts val="0"/>
              </a:spcAft>
              <a:buClr>
                <a:srgbClr val="000000"/>
              </a:buClr>
              <a:buSzPts val="1600"/>
              <a:buFont typeface="Arial" panose="020B0604020202020204"/>
              <a:buNone/>
            </a:pPr>
            <a:r>
              <a:rPr lang="zh-CN" altLang="en-US" sz="1600" b="0" i="0" u="none" strike="noStrike" cap="none" dirty="0">
                <a:solidFill>
                  <a:srgbClr val="B7B7B7"/>
                </a:solidFill>
                <a:latin typeface="Arial" panose="020B0604020202020204"/>
                <a:ea typeface="Arial" panose="020B0604020202020204"/>
                <a:cs typeface="Arial" panose="020B0604020202020204"/>
                <a:sym typeface="Arial" panose="020B0604020202020204"/>
              </a:rPr>
              <a:t>轮廓查找并筛选</a:t>
            </a:r>
            <a:endParaRPr lang="zh-CN" altLang="en-US" sz="14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pic>
        <p:nvPicPr>
          <p:cNvPr id="5" name="图片 4">
            <a:extLst>
              <a:ext uri="{FF2B5EF4-FFF2-40B4-BE49-F238E27FC236}">
                <a16:creationId xmlns:a16="http://schemas.microsoft.com/office/drawing/2014/main" id="{30D28986-7E44-4DB9-8C98-82A3766D096D}"/>
              </a:ext>
            </a:extLst>
          </p:cNvPr>
          <p:cNvPicPr>
            <a:picLocks/>
          </p:cNvPicPr>
          <p:nvPr/>
        </p:nvPicPr>
        <p:blipFill>
          <a:blip r:embed="rId3"/>
          <a:stretch>
            <a:fillRect/>
          </a:stretch>
        </p:blipFill>
        <p:spPr>
          <a:xfrm>
            <a:off x="4719000" y="2253267"/>
            <a:ext cx="572400" cy="471600"/>
          </a:xfrm>
          <a:prstGeom prst="rect">
            <a:avLst/>
          </a:prstGeom>
        </p:spPr>
      </p:pic>
      <p:sp>
        <p:nvSpPr>
          <p:cNvPr id="6" name="Google Shape;427;p17">
            <a:extLst>
              <a:ext uri="{FF2B5EF4-FFF2-40B4-BE49-F238E27FC236}">
                <a16:creationId xmlns:a16="http://schemas.microsoft.com/office/drawing/2014/main" id="{DC2AC4EF-4394-43CA-B665-6AC3B3919B6D}"/>
              </a:ext>
            </a:extLst>
          </p:cNvPr>
          <p:cNvSpPr txBox="1"/>
          <p:nvPr/>
        </p:nvSpPr>
        <p:spPr>
          <a:xfrm>
            <a:off x="6396819" y="3993417"/>
            <a:ext cx="1768182" cy="3384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altLang="zh-CN" sz="2400" b="0" i="0" u="none" strike="noStrike" cap="none" dirty="0">
                <a:solidFill>
                  <a:srgbClr val="B7B7B7"/>
                </a:solidFill>
                <a:latin typeface="Arial" panose="020B0604020202020204"/>
                <a:ea typeface="Arial" panose="020B0604020202020204"/>
                <a:cs typeface="Arial" panose="020B0604020202020204"/>
                <a:sym typeface="Arial" panose="020B0604020202020204"/>
              </a:rPr>
              <a:t>Step Three</a:t>
            </a:r>
          </a:p>
          <a:p>
            <a:pPr marL="0" marR="0" lvl="0" indent="0" algn="ctr" rtl="0">
              <a:lnSpc>
                <a:spcPct val="100000"/>
              </a:lnSpc>
              <a:spcBef>
                <a:spcPts val="0"/>
              </a:spcBef>
              <a:spcAft>
                <a:spcPts val="0"/>
              </a:spcAft>
              <a:buClr>
                <a:srgbClr val="000000"/>
              </a:buClr>
              <a:buSzPts val="1600"/>
              <a:buFont typeface="Arial" panose="020B0604020202020204"/>
              <a:buNone/>
            </a:pPr>
            <a:r>
              <a:rPr lang="zh-CN" altLang="en-US" sz="1600" b="0" i="0" u="none" strike="noStrike" cap="none" dirty="0">
                <a:solidFill>
                  <a:srgbClr val="B7B7B7"/>
                </a:solidFill>
                <a:latin typeface="Arial" panose="020B0604020202020204"/>
                <a:ea typeface="Arial" panose="020B0604020202020204"/>
                <a:cs typeface="Arial" panose="020B0604020202020204"/>
                <a:sym typeface="Arial" panose="020B0604020202020204"/>
              </a:rPr>
              <a:t>找出这个四边形轮廓的四个顶点</a:t>
            </a:r>
            <a:endParaRPr lang="zh-CN" altLang="en-US" sz="14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sp>
        <p:nvSpPr>
          <p:cNvPr id="7" name="Google Shape;427;p17">
            <a:extLst>
              <a:ext uri="{FF2B5EF4-FFF2-40B4-BE49-F238E27FC236}">
                <a16:creationId xmlns:a16="http://schemas.microsoft.com/office/drawing/2014/main" id="{A4C71129-CEDC-40BC-8F06-55E305A803E0}"/>
              </a:ext>
            </a:extLst>
          </p:cNvPr>
          <p:cNvSpPr txBox="1"/>
          <p:nvPr/>
        </p:nvSpPr>
        <p:spPr>
          <a:xfrm>
            <a:off x="8905054" y="3975242"/>
            <a:ext cx="1618780" cy="3384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altLang="zh-CN" sz="2400" b="0" i="0" u="none" strike="noStrike" cap="none" dirty="0">
                <a:solidFill>
                  <a:srgbClr val="B7B7B7"/>
                </a:solidFill>
                <a:latin typeface="Arial" panose="020B0604020202020204"/>
                <a:ea typeface="Arial" panose="020B0604020202020204"/>
                <a:cs typeface="Arial" panose="020B0604020202020204"/>
                <a:sym typeface="Arial" panose="020B0604020202020204"/>
              </a:rPr>
              <a:t>Step Four</a:t>
            </a:r>
          </a:p>
          <a:p>
            <a:pPr marL="0" marR="0" lvl="0" indent="0" algn="ctr" rtl="0">
              <a:lnSpc>
                <a:spcPct val="100000"/>
              </a:lnSpc>
              <a:spcBef>
                <a:spcPts val="0"/>
              </a:spcBef>
              <a:spcAft>
                <a:spcPts val="0"/>
              </a:spcAft>
              <a:buClr>
                <a:srgbClr val="000000"/>
              </a:buClr>
              <a:buSzPts val="1600"/>
              <a:buFont typeface="Arial" panose="020B0604020202020204"/>
              <a:buNone/>
            </a:pPr>
            <a:r>
              <a:rPr lang="zh-CN" altLang="en-US" sz="1600" b="0" i="0" u="none" strike="noStrike" cap="none" dirty="0">
                <a:solidFill>
                  <a:srgbClr val="B7B7B7"/>
                </a:solidFill>
                <a:latin typeface="Arial" panose="020B0604020202020204"/>
                <a:ea typeface="Arial" panose="020B0604020202020204"/>
                <a:cs typeface="Arial" panose="020B0604020202020204"/>
                <a:sym typeface="Arial" panose="020B0604020202020204"/>
              </a:rPr>
              <a:t>四点法透射变换</a:t>
            </a:r>
            <a:endParaRPr lang="zh-CN" altLang="en-US" sz="14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pic>
        <p:nvPicPr>
          <p:cNvPr id="9" name="图片 8">
            <a:extLst>
              <a:ext uri="{FF2B5EF4-FFF2-40B4-BE49-F238E27FC236}">
                <a16:creationId xmlns:a16="http://schemas.microsoft.com/office/drawing/2014/main" id="{DC947622-6701-4E16-B685-6B516C4D83EE}"/>
              </a:ext>
            </a:extLst>
          </p:cNvPr>
          <p:cNvPicPr>
            <a:picLocks noChangeAspect="1"/>
          </p:cNvPicPr>
          <p:nvPr/>
        </p:nvPicPr>
        <p:blipFill>
          <a:blip r:embed="rId4"/>
          <a:stretch>
            <a:fillRect/>
          </a:stretch>
        </p:blipFill>
        <p:spPr>
          <a:xfrm>
            <a:off x="6999380" y="2214810"/>
            <a:ext cx="568800" cy="568800"/>
          </a:xfrm>
          <a:prstGeom prst="rect">
            <a:avLst/>
          </a:prstGeom>
        </p:spPr>
      </p:pic>
      <p:sp>
        <p:nvSpPr>
          <p:cNvPr id="10" name="文本框 9">
            <a:extLst>
              <a:ext uri="{FF2B5EF4-FFF2-40B4-BE49-F238E27FC236}">
                <a16:creationId xmlns:a16="http://schemas.microsoft.com/office/drawing/2014/main" id="{972301C7-83DA-454C-BAA6-0686D47BDA73}"/>
              </a:ext>
            </a:extLst>
          </p:cNvPr>
          <p:cNvSpPr txBox="1"/>
          <p:nvPr/>
        </p:nvSpPr>
        <p:spPr>
          <a:xfrm>
            <a:off x="1362082" y="5576366"/>
            <a:ext cx="3541222" cy="369332"/>
          </a:xfrm>
          <a:prstGeom prst="rect">
            <a:avLst/>
          </a:prstGeom>
          <a:noFill/>
        </p:spPr>
        <p:txBody>
          <a:bodyPr wrap="square" rtlCol="0">
            <a:spAutoFit/>
          </a:bodyPr>
          <a:lstStyle/>
          <a:p>
            <a:r>
              <a:rPr lang="en-US" altLang="zh-CN" sz="1800" dirty="0">
                <a:solidFill>
                  <a:schemeClr val="bg1">
                    <a:lumMod val="75000"/>
                  </a:schemeClr>
                </a:solidFill>
              </a:rPr>
              <a:t>Too hard to join in the project?</a:t>
            </a:r>
            <a:endParaRPr lang="zh-CN" altLang="en-US" sz="1800" dirty="0"/>
          </a:p>
        </p:txBody>
      </p:sp>
      <p:pic>
        <p:nvPicPr>
          <p:cNvPr id="13" name="图片 12">
            <a:extLst>
              <a:ext uri="{FF2B5EF4-FFF2-40B4-BE49-F238E27FC236}">
                <a16:creationId xmlns:a16="http://schemas.microsoft.com/office/drawing/2014/main" id="{E0ED283C-2968-4C1B-9C72-2F3A04F13722}"/>
              </a:ext>
            </a:extLst>
          </p:cNvPr>
          <p:cNvPicPr>
            <a:picLocks noChangeAspect="1"/>
          </p:cNvPicPr>
          <p:nvPr/>
        </p:nvPicPr>
        <p:blipFill>
          <a:blip r:embed="rId5"/>
          <a:stretch>
            <a:fillRect/>
          </a:stretch>
        </p:blipFill>
        <p:spPr>
          <a:xfrm>
            <a:off x="4820830" y="4977638"/>
            <a:ext cx="941139" cy="941139"/>
          </a:xfrm>
          <a:prstGeom prst="rect">
            <a:avLst/>
          </a:prstGeom>
        </p:spPr>
      </p:pic>
    </p:spTree>
    <p:extLst>
      <p:ext uri="{BB962C8B-B14F-4D97-AF65-F5344CB8AC3E}">
        <p14:creationId xmlns:p14="http://schemas.microsoft.com/office/powerpoint/2010/main" val="244498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500"/>
                                        <p:tgtEl>
                                          <p:spTgt spid="45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39"/>
                                        </p:tgtEl>
                                        <p:attrNameLst>
                                          <p:attrName>style.visibility</p:attrName>
                                        </p:attrNameLst>
                                      </p:cBhvr>
                                      <p:to>
                                        <p:strVal val="visible"/>
                                      </p:to>
                                    </p:set>
                                    <p:animEffect transition="in" filter="fade">
                                      <p:cBhvr>
                                        <p:cTn id="16" dur="1000"/>
                                        <p:tgtEl>
                                          <p:spTgt spid="439"/>
                                        </p:tgtEl>
                                      </p:cBhvr>
                                    </p:animEffect>
                                    <p:anim calcmode="lin" valueType="num">
                                      <p:cBhvr>
                                        <p:cTn id="17" dur="1000" fill="hold"/>
                                        <p:tgtEl>
                                          <p:spTgt spid="439"/>
                                        </p:tgtEl>
                                        <p:attrNameLst>
                                          <p:attrName>ppt_x</p:attrName>
                                        </p:attrNameLst>
                                      </p:cBhvr>
                                      <p:tavLst>
                                        <p:tav tm="0">
                                          <p:val>
                                            <p:strVal val="#ppt_x"/>
                                          </p:val>
                                        </p:tav>
                                        <p:tav tm="100000">
                                          <p:val>
                                            <p:strVal val="#ppt_x"/>
                                          </p:val>
                                        </p:tav>
                                      </p:tavLst>
                                    </p:anim>
                                    <p:anim calcmode="lin" valueType="num">
                                      <p:cBhvr>
                                        <p:cTn id="18" dur="1000" fill="hold"/>
                                        <p:tgtEl>
                                          <p:spTgt spid="43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27"/>
                                        </p:tgtEl>
                                        <p:attrNameLst>
                                          <p:attrName>style.visibility</p:attrName>
                                        </p:attrNameLst>
                                      </p:cBhvr>
                                      <p:to>
                                        <p:strVal val="visible"/>
                                      </p:to>
                                    </p:set>
                                    <p:animEffect transition="in" filter="fade">
                                      <p:cBhvr>
                                        <p:cTn id="21" dur="1000"/>
                                        <p:tgtEl>
                                          <p:spTgt spid="427"/>
                                        </p:tgtEl>
                                      </p:cBhvr>
                                    </p:animEffect>
                                    <p:anim calcmode="lin" valueType="num">
                                      <p:cBhvr>
                                        <p:cTn id="22" dur="1000" fill="hold"/>
                                        <p:tgtEl>
                                          <p:spTgt spid="427"/>
                                        </p:tgtEl>
                                        <p:attrNameLst>
                                          <p:attrName>ppt_x</p:attrName>
                                        </p:attrNameLst>
                                      </p:cBhvr>
                                      <p:tavLst>
                                        <p:tav tm="0">
                                          <p:val>
                                            <p:strVal val="#ppt_x"/>
                                          </p:val>
                                        </p:tav>
                                        <p:tav tm="100000">
                                          <p:val>
                                            <p:strVal val="#ppt_x"/>
                                          </p:val>
                                        </p:tav>
                                      </p:tavLst>
                                    </p:anim>
                                    <p:anim calcmode="lin" valueType="num">
                                      <p:cBhvr>
                                        <p:cTn id="23" dur="1000" fill="hold"/>
                                        <p:tgtEl>
                                          <p:spTgt spid="4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53"/>
                                        </p:tgtEl>
                                        <p:attrNameLst>
                                          <p:attrName>style.visibility</p:attrName>
                                        </p:attrNameLst>
                                      </p:cBhvr>
                                      <p:to>
                                        <p:strVal val="visible"/>
                                      </p:to>
                                    </p:set>
                                    <p:animEffect transition="in" filter="fade">
                                      <p:cBhvr>
                                        <p:cTn id="28" dur="1000"/>
                                        <p:tgtEl>
                                          <p:spTgt spid="453"/>
                                        </p:tgtEl>
                                      </p:cBhvr>
                                    </p:animEffect>
                                    <p:anim calcmode="lin" valueType="num">
                                      <p:cBhvr>
                                        <p:cTn id="29" dur="1000" fill="hold"/>
                                        <p:tgtEl>
                                          <p:spTgt spid="453"/>
                                        </p:tgtEl>
                                        <p:attrNameLst>
                                          <p:attrName>ppt_x</p:attrName>
                                        </p:attrNameLst>
                                      </p:cBhvr>
                                      <p:tavLst>
                                        <p:tav tm="0">
                                          <p:val>
                                            <p:strVal val="#ppt_x"/>
                                          </p:val>
                                        </p:tav>
                                        <p:tav tm="100000">
                                          <p:val>
                                            <p:strVal val="#ppt_x"/>
                                          </p:val>
                                        </p:tav>
                                      </p:tavLst>
                                    </p:anim>
                                    <p:anim calcmode="lin" valueType="num">
                                      <p:cBhvr>
                                        <p:cTn id="30" dur="1000" fill="hold"/>
                                        <p:tgtEl>
                                          <p:spTgt spid="45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42"/>
                                        </p:tgtEl>
                                        <p:attrNameLst>
                                          <p:attrName>style.visibility</p:attrName>
                                        </p:attrNameLst>
                                      </p:cBhvr>
                                      <p:to>
                                        <p:strVal val="visible"/>
                                      </p:to>
                                    </p:set>
                                    <p:animEffect transition="in" filter="fade">
                                      <p:cBhvr>
                                        <p:cTn id="45" dur="1000"/>
                                        <p:tgtEl>
                                          <p:spTgt spid="442"/>
                                        </p:tgtEl>
                                      </p:cBhvr>
                                    </p:animEffect>
                                    <p:anim calcmode="lin" valueType="num">
                                      <p:cBhvr>
                                        <p:cTn id="46" dur="1000" fill="hold"/>
                                        <p:tgtEl>
                                          <p:spTgt spid="442"/>
                                        </p:tgtEl>
                                        <p:attrNameLst>
                                          <p:attrName>ppt_x</p:attrName>
                                        </p:attrNameLst>
                                      </p:cBhvr>
                                      <p:tavLst>
                                        <p:tav tm="0">
                                          <p:val>
                                            <p:strVal val="#ppt_x"/>
                                          </p:val>
                                        </p:tav>
                                        <p:tav tm="100000">
                                          <p:val>
                                            <p:strVal val="#ppt_x"/>
                                          </p:val>
                                        </p:tav>
                                      </p:tavLst>
                                    </p:anim>
                                    <p:anim calcmode="lin" valueType="num">
                                      <p:cBhvr>
                                        <p:cTn id="47" dur="1000" fill="hold"/>
                                        <p:tgtEl>
                                          <p:spTgt spid="44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446"/>
                                        </p:tgtEl>
                                        <p:attrNameLst>
                                          <p:attrName>style.visibility</p:attrName>
                                        </p:attrNameLst>
                                      </p:cBhvr>
                                      <p:to>
                                        <p:strVal val="visible"/>
                                      </p:to>
                                    </p:set>
                                    <p:animEffect transition="in" filter="fade">
                                      <p:cBhvr>
                                        <p:cTn id="62" dur="1000"/>
                                        <p:tgtEl>
                                          <p:spTgt spid="446"/>
                                        </p:tgtEl>
                                      </p:cBhvr>
                                    </p:animEffect>
                                    <p:anim calcmode="lin" valueType="num">
                                      <p:cBhvr>
                                        <p:cTn id="63" dur="1000" fill="hold"/>
                                        <p:tgtEl>
                                          <p:spTgt spid="446"/>
                                        </p:tgtEl>
                                        <p:attrNameLst>
                                          <p:attrName>ppt_x</p:attrName>
                                        </p:attrNameLst>
                                      </p:cBhvr>
                                      <p:tavLst>
                                        <p:tav tm="0">
                                          <p:val>
                                            <p:strVal val="#ppt_x"/>
                                          </p:val>
                                        </p:tav>
                                        <p:tav tm="100000">
                                          <p:val>
                                            <p:strVal val="#ppt_x"/>
                                          </p:val>
                                        </p:tav>
                                      </p:tavLst>
                                    </p:anim>
                                    <p:anim calcmode="lin" valueType="num">
                                      <p:cBhvr>
                                        <p:cTn id="64" dur="1000" fill="hold"/>
                                        <p:tgtEl>
                                          <p:spTgt spid="44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00"/>
                                        <p:tgtEl>
                                          <p:spTgt spid="7"/>
                                        </p:tgtEl>
                                      </p:cBhvr>
                                    </p:animEffect>
                                    <p:anim calcmode="lin" valueType="num">
                                      <p:cBhvr>
                                        <p:cTn id="68" dur="1000" fill="hold"/>
                                        <p:tgtEl>
                                          <p:spTgt spid="7"/>
                                        </p:tgtEl>
                                        <p:attrNameLst>
                                          <p:attrName>ppt_x</p:attrName>
                                        </p:attrNameLst>
                                      </p:cBhvr>
                                      <p:tavLst>
                                        <p:tav tm="0">
                                          <p:val>
                                            <p:strVal val="#ppt_x"/>
                                          </p:val>
                                        </p:tav>
                                        <p:tav tm="100000">
                                          <p:val>
                                            <p:strVal val="#ppt_x"/>
                                          </p:val>
                                        </p:tav>
                                      </p:tavLst>
                                    </p:anim>
                                    <p:anim calcmode="lin" valueType="num">
                                      <p:cBhvr>
                                        <p:cTn id="6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barn(inVertical)">
                                      <p:cBhvr>
                                        <p:cTn id="74" dur="500"/>
                                        <p:tgtEl>
                                          <p:spTgt spid="10"/>
                                        </p:tgtEl>
                                      </p:cBhvr>
                                    </p:animEffect>
                                  </p:childTnLst>
                                </p:cTn>
                              </p:par>
                              <p:par>
                                <p:cTn id="75" presetID="22" presetClass="entr" presetSubtype="4"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circle(in)">
                                      <p:cBhvr>
                                        <p:cTn id="82" dur="2000"/>
                                        <p:tgtEl>
                                          <p:spTgt spid="438"/>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454"/>
                                        </p:tgtEl>
                                        <p:attrNameLst>
                                          <p:attrName>style.visibility</p:attrName>
                                        </p:attrNameLst>
                                      </p:cBhvr>
                                      <p:to>
                                        <p:strVal val="visible"/>
                                      </p:to>
                                    </p:set>
                                    <p:animEffect transition="in" filter="circle(in)">
                                      <p:cBhvr>
                                        <p:cTn id="85" dur="20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p:bldP spid="438" grpId="0"/>
      <p:bldP spid="453" grpId="0" animBg="1"/>
      <p:bldP spid="454" grpId="0" animBg="1"/>
      <p:bldP spid="2" grpId="0"/>
      <p:bldP spid="3" grpId="0"/>
      <p:bldP spid="6" grpId="0"/>
      <p:bldP spid="7"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p:nvPr/>
        </p:nvSpPr>
        <p:spPr>
          <a:xfrm>
            <a:off x="-16650" y="-16650"/>
            <a:ext cx="121920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41" name="Google Shape;441;p17"/>
          <p:cNvSpPr/>
          <p:nvPr/>
        </p:nvSpPr>
        <p:spPr>
          <a:xfrm>
            <a:off x="4669427" y="872479"/>
            <a:ext cx="671545" cy="527069"/>
          </a:xfrm>
          <a:custGeom>
            <a:avLst/>
            <a:gdLst/>
            <a:ahLst/>
            <a:cxnLst/>
            <a:rect l="l" t="t" r="r" b="b"/>
            <a:pathLst>
              <a:path w="106" h="83" extrusionOk="0">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5"/>
              <a:buFont typeface="Arial" panose="020B0604020202020204"/>
              <a:buNone/>
            </a:pPr>
            <a:endParaRPr sz="1705"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49" name="Google Shape;449;p17"/>
          <p:cNvSpPr/>
          <p:nvPr/>
        </p:nvSpPr>
        <p:spPr>
          <a:xfrm>
            <a:off x="7518378" y="861261"/>
            <a:ext cx="549504" cy="549503"/>
          </a:xfrm>
          <a:custGeom>
            <a:avLst/>
            <a:gdLst/>
            <a:ahLst/>
            <a:cxnLst/>
            <a:rect l="l" t="t" r="r" b="b"/>
            <a:pathLst>
              <a:path w="360" h="360" extrusionOk="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5"/>
              <a:buFont typeface="Arial" panose="020B0604020202020204"/>
              <a:buNone/>
            </a:pPr>
            <a:endParaRPr sz="1705"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sp>
        <p:nvSpPr>
          <p:cNvPr id="450" name="Google Shape;450;p17"/>
          <p:cNvSpPr txBox="1"/>
          <p:nvPr/>
        </p:nvSpPr>
        <p:spPr>
          <a:xfrm>
            <a:off x="809662" y="505588"/>
            <a:ext cx="4662575" cy="523220"/>
          </a:xfrm>
          <a:prstGeom prst="rect">
            <a:avLst/>
          </a:prstGeom>
          <a:noFill/>
          <a:ln>
            <a:noFill/>
          </a:ln>
        </p:spPr>
        <p:txBody>
          <a:bodyPr spcFirstLastPara="1" wrap="square" lIns="91425" tIns="45700" rIns="91425" bIns="45700" anchor="t" anchorCtr="0">
            <a:noAutofit/>
          </a:bodyPr>
          <a:lstStyle/>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图像的信息区域</a:t>
            </a:r>
            <a:endParaRPr lang="en-US" altLang="zh-CN" sz="3600" dirty="0">
              <a:solidFill>
                <a:srgbClr val="B7B7B7"/>
              </a:solidFill>
              <a:latin typeface="华光大标宋_CNKI" panose="02000500000000000000" pitchFamily="2" charset="-122"/>
              <a:ea typeface="华光大标宋_CNKI" panose="02000500000000000000" pitchFamily="2" charset="-122"/>
            </a:endParaRPr>
          </a:p>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提取与矫正技术</a:t>
            </a:r>
            <a:endParaRPr sz="3600" b="0" i="0" u="none" strike="noStrike" cap="none" dirty="0">
              <a:solidFill>
                <a:srgbClr val="B7B7B7"/>
              </a:solidFill>
              <a:latin typeface="华光大标宋_CNKI" panose="02000500000000000000" pitchFamily="2" charset="-122"/>
              <a:ea typeface="华光大标宋_CNKI" panose="02000500000000000000" pitchFamily="2" charset="-122"/>
              <a:sym typeface="Arial" panose="020B0604020202020204"/>
            </a:endParaRPr>
          </a:p>
        </p:txBody>
      </p:sp>
      <p:pic>
        <p:nvPicPr>
          <p:cNvPr id="5" name="图片 4">
            <a:extLst>
              <a:ext uri="{FF2B5EF4-FFF2-40B4-BE49-F238E27FC236}">
                <a16:creationId xmlns:a16="http://schemas.microsoft.com/office/drawing/2014/main" id="{30D28986-7E44-4DB9-8C98-82A3766D096D}"/>
              </a:ext>
            </a:extLst>
          </p:cNvPr>
          <p:cNvPicPr>
            <a:picLocks/>
          </p:cNvPicPr>
          <p:nvPr/>
        </p:nvPicPr>
        <p:blipFill>
          <a:blip r:embed="rId3"/>
          <a:stretch>
            <a:fillRect/>
          </a:stretch>
        </p:blipFill>
        <p:spPr>
          <a:xfrm>
            <a:off x="5702148" y="900213"/>
            <a:ext cx="572400" cy="471600"/>
          </a:xfrm>
          <a:prstGeom prst="rect">
            <a:avLst/>
          </a:prstGeom>
        </p:spPr>
      </p:pic>
      <p:pic>
        <p:nvPicPr>
          <p:cNvPr id="9" name="图片 8">
            <a:extLst>
              <a:ext uri="{FF2B5EF4-FFF2-40B4-BE49-F238E27FC236}">
                <a16:creationId xmlns:a16="http://schemas.microsoft.com/office/drawing/2014/main" id="{DC947622-6701-4E16-B685-6B516C4D83EE}"/>
              </a:ext>
            </a:extLst>
          </p:cNvPr>
          <p:cNvPicPr>
            <a:picLocks noChangeAspect="1"/>
          </p:cNvPicPr>
          <p:nvPr/>
        </p:nvPicPr>
        <p:blipFill>
          <a:blip r:embed="rId4"/>
          <a:stretch>
            <a:fillRect/>
          </a:stretch>
        </p:blipFill>
        <p:spPr>
          <a:xfrm>
            <a:off x="6639532" y="851613"/>
            <a:ext cx="568800" cy="568800"/>
          </a:xfrm>
          <a:prstGeom prst="rect">
            <a:avLst/>
          </a:prstGeom>
        </p:spPr>
      </p:pic>
      <p:pic>
        <p:nvPicPr>
          <p:cNvPr id="3" name="图片 2">
            <a:extLst>
              <a:ext uri="{FF2B5EF4-FFF2-40B4-BE49-F238E27FC236}">
                <a16:creationId xmlns:a16="http://schemas.microsoft.com/office/drawing/2014/main" id="{A168CFD2-5E49-4686-BA16-877D9A460470}"/>
              </a:ext>
            </a:extLst>
          </p:cNvPr>
          <p:cNvPicPr>
            <a:picLocks noChangeAspect="1"/>
          </p:cNvPicPr>
          <p:nvPr/>
        </p:nvPicPr>
        <p:blipFill>
          <a:blip r:embed="rId5"/>
          <a:stretch>
            <a:fillRect/>
          </a:stretch>
        </p:blipFill>
        <p:spPr>
          <a:xfrm>
            <a:off x="689141" y="1738747"/>
            <a:ext cx="10431331" cy="4001058"/>
          </a:xfrm>
          <a:prstGeom prst="rect">
            <a:avLst/>
          </a:prstGeom>
        </p:spPr>
      </p:pic>
      <p:sp>
        <p:nvSpPr>
          <p:cNvPr id="4" name="文本框 3">
            <a:extLst>
              <a:ext uri="{FF2B5EF4-FFF2-40B4-BE49-F238E27FC236}">
                <a16:creationId xmlns:a16="http://schemas.microsoft.com/office/drawing/2014/main" id="{6487EAEB-76E9-45CE-BE2C-ADA079867ED9}"/>
              </a:ext>
            </a:extLst>
          </p:cNvPr>
          <p:cNvSpPr txBox="1"/>
          <p:nvPr/>
        </p:nvSpPr>
        <p:spPr>
          <a:xfrm>
            <a:off x="4450982" y="5872106"/>
            <a:ext cx="3067396" cy="954107"/>
          </a:xfrm>
          <a:prstGeom prst="rect">
            <a:avLst/>
          </a:prstGeom>
          <a:noFill/>
        </p:spPr>
        <p:txBody>
          <a:bodyPr wrap="square" rtlCol="0">
            <a:spAutoFit/>
          </a:bodyPr>
          <a:lstStyle/>
          <a:p>
            <a:r>
              <a:rPr lang="zh-CN" altLang="zh-CN" sz="2800" dirty="0">
                <a:solidFill>
                  <a:schemeClr val="bg1">
                    <a:lumMod val="75000"/>
                  </a:schemeClr>
                </a:solidFill>
                <a:effectLst/>
                <a:latin typeface="华光大标宋_CNKI" panose="02000500000000000000" pitchFamily="2" charset="-122"/>
                <a:ea typeface="华光大标宋_CNKI" panose="02000500000000000000" pitchFamily="2" charset="-122"/>
                <a:cs typeface="Times New Roman" panose="02020603050405020304" pitchFamily="18" charset="0"/>
              </a:rPr>
              <a:t>运行代码效果图（共四步）</a:t>
            </a:r>
            <a:endParaRPr lang="zh-CN" altLang="en-US" sz="2800" dirty="0">
              <a:solidFill>
                <a:schemeClr val="bg1">
                  <a:lumMod val="75000"/>
                </a:schemeClr>
              </a:solidFill>
              <a:latin typeface="华光大标宋_CNKI" panose="02000500000000000000" pitchFamily="2" charset="-122"/>
              <a:ea typeface="华光大标宋_CNKI" panose="02000500000000000000" pitchFamily="2" charset="-122"/>
            </a:endParaRPr>
          </a:p>
        </p:txBody>
      </p:sp>
      <p:pic>
        <p:nvPicPr>
          <p:cNvPr id="10" name="图片 9">
            <a:extLst>
              <a:ext uri="{FF2B5EF4-FFF2-40B4-BE49-F238E27FC236}">
                <a16:creationId xmlns:a16="http://schemas.microsoft.com/office/drawing/2014/main" id="{8EE91300-81D5-4035-87DE-88C01106F86C}"/>
              </a:ext>
            </a:extLst>
          </p:cNvPr>
          <p:cNvPicPr>
            <a:picLocks noChangeAspect="1"/>
          </p:cNvPicPr>
          <p:nvPr/>
        </p:nvPicPr>
        <p:blipFill>
          <a:blip r:embed="rId6"/>
          <a:stretch>
            <a:fillRect/>
          </a:stretch>
        </p:blipFill>
        <p:spPr>
          <a:xfrm>
            <a:off x="9673936" y="319336"/>
            <a:ext cx="1106285" cy="1106285"/>
          </a:xfrm>
          <a:prstGeom prst="rect">
            <a:avLst/>
          </a:prstGeom>
        </p:spPr>
      </p:pic>
    </p:spTree>
    <p:extLst>
      <p:ext uri="{BB962C8B-B14F-4D97-AF65-F5344CB8AC3E}">
        <p14:creationId xmlns:p14="http://schemas.microsoft.com/office/powerpoint/2010/main" val="6185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500"/>
                                        <p:tgtEl>
                                          <p:spTgt spid="4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500"/>
                                        <p:tgtEl>
                                          <p:spTgt spid="441"/>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9"/>
                                        </p:tgtEl>
                                        <p:attrNameLst>
                                          <p:attrName>style.visibility</p:attrName>
                                        </p:attrNameLst>
                                      </p:cBhvr>
                                      <p:to>
                                        <p:strVal val="visible"/>
                                      </p:to>
                                    </p:set>
                                    <p:animEffect transition="in" filter="fade">
                                      <p:cBhvr>
                                        <p:cTn id="19" dur="500"/>
                                        <p:tgtEl>
                                          <p:spTgt spid="449"/>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80">
                                          <p:stCondLst>
                                            <p:cond delay="0"/>
                                          </p:stCondLst>
                                        </p:cTn>
                                        <p:tgtEl>
                                          <p:spTgt spid="3"/>
                                        </p:tgtEl>
                                      </p:cBhvr>
                                    </p:animEffect>
                                    <p:anim calcmode="lin" valueType="num">
                                      <p:cBhvr>
                                        <p:cTn id="2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gtEl>
                                      </p:cBhvr>
                                      <p:to x="100000" y="60000"/>
                                    </p:animScale>
                                    <p:animScale>
                                      <p:cBhvr>
                                        <p:cTn id="31" dur="166" decel="50000">
                                          <p:stCondLst>
                                            <p:cond delay="676"/>
                                          </p:stCondLst>
                                        </p:cTn>
                                        <p:tgtEl>
                                          <p:spTgt spid="3"/>
                                        </p:tgtEl>
                                      </p:cBhvr>
                                      <p:to x="100000" y="100000"/>
                                    </p:animScale>
                                    <p:animScale>
                                      <p:cBhvr>
                                        <p:cTn id="32" dur="26">
                                          <p:stCondLst>
                                            <p:cond delay="1312"/>
                                          </p:stCondLst>
                                        </p:cTn>
                                        <p:tgtEl>
                                          <p:spTgt spid="3"/>
                                        </p:tgtEl>
                                      </p:cBhvr>
                                      <p:to x="100000" y="80000"/>
                                    </p:animScale>
                                    <p:animScale>
                                      <p:cBhvr>
                                        <p:cTn id="33" dur="166" decel="50000">
                                          <p:stCondLst>
                                            <p:cond delay="1338"/>
                                          </p:stCondLst>
                                        </p:cTn>
                                        <p:tgtEl>
                                          <p:spTgt spid="3"/>
                                        </p:tgtEl>
                                      </p:cBhvr>
                                      <p:to x="100000" y="100000"/>
                                    </p:animScale>
                                    <p:animScale>
                                      <p:cBhvr>
                                        <p:cTn id="34" dur="26">
                                          <p:stCondLst>
                                            <p:cond delay="1642"/>
                                          </p:stCondLst>
                                        </p:cTn>
                                        <p:tgtEl>
                                          <p:spTgt spid="3"/>
                                        </p:tgtEl>
                                      </p:cBhvr>
                                      <p:to x="100000" y="90000"/>
                                    </p:animScale>
                                    <p:animScale>
                                      <p:cBhvr>
                                        <p:cTn id="35" dur="166" decel="50000">
                                          <p:stCondLst>
                                            <p:cond delay="1668"/>
                                          </p:stCondLst>
                                        </p:cTn>
                                        <p:tgtEl>
                                          <p:spTgt spid="3"/>
                                        </p:tgtEl>
                                      </p:cBhvr>
                                      <p:to x="100000" y="100000"/>
                                    </p:animScale>
                                    <p:animScale>
                                      <p:cBhvr>
                                        <p:cTn id="36" dur="26">
                                          <p:stCondLst>
                                            <p:cond delay="1808"/>
                                          </p:stCondLst>
                                        </p:cTn>
                                        <p:tgtEl>
                                          <p:spTgt spid="3"/>
                                        </p:tgtEl>
                                      </p:cBhvr>
                                      <p:to x="100000" y="95000"/>
                                    </p:animScale>
                                    <p:animScale>
                                      <p:cBhvr>
                                        <p:cTn id="37" dur="166" decel="50000">
                                          <p:stCondLst>
                                            <p:cond delay="1834"/>
                                          </p:stCondLst>
                                        </p:cTn>
                                        <p:tgtEl>
                                          <p:spTgt spid="3"/>
                                        </p:tgtEl>
                                      </p:cBhvr>
                                      <p:to x="100000" y="100000"/>
                                    </p:animScale>
                                  </p:childTnLst>
                                </p:cTn>
                              </p:par>
                              <p:par>
                                <p:cTn id="38" presetID="26"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80">
                                          <p:stCondLst>
                                            <p:cond delay="0"/>
                                          </p:stCondLst>
                                        </p:cTn>
                                        <p:tgtEl>
                                          <p:spTgt spid="4"/>
                                        </p:tgtEl>
                                      </p:cBhvr>
                                    </p:animEffect>
                                    <p:anim calcmode="lin" valueType="num">
                                      <p:cBhvr>
                                        <p:cTn id="4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6" dur="26">
                                          <p:stCondLst>
                                            <p:cond delay="650"/>
                                          </p:stCondLst>
                                        </p:cTn>
                                        <p:tgtEl>
                                          <p:spTgt spid="4"/>
                                        </p:tgtEl>
                                      </p:cBhvr>
                                      <p:to x="100000" y="60000"/>
                                    </p:animScale>
                                    <p:animScale>
                                      <p:cBhvr>
                                        <p:cTn id="47" dur="166" decel="50000">
                                          <p:stCondLst>
                                            <p:cond delay="676"/>
                                          </p:stCondLst>
                                        </p:cTn>
                                        <p:tgtEl>
                                          <p:spTgt spid="4"/>
                                        </p:tgtEl>
                                      </p:cBhvr>
                                      <p:to x="100000" y="100000"/>
                                    </p:animScale>
                                    <p:animScale>
                                      <p:cBhvr>
                                        <p:cTn id="48" dur="26">
                                          <p:stCondLst>
                                            <p:cond delay="1312"/>
                                          </p:stCondLst>
                                        </p:cTn>
                                        <p:tgtEl>
                                          <p:spTgt spid="4"/>
                                        </p:tgtEl>
                                      </p:cBhvr>
                                      <p:to x="100000" y="80000"/>
                                    </p:animScale>
                                    <p:animScale>
                                      <p:cBhvr>
                                        <p:cTn id="49" dur="166" decel="50000">
                                          <p:stCondLst>
                                            <p:cond delay="1338"/>
                                          </p:stCondLst>
                                        </p:cTn>
                                        <p:tgtEl>
                                          <p:spTgt spid="4"/>
                                        </p:tgtEl>
                                      </p:cBhvr>
                                      <p:to x="100000" y="100000"/>
                                    </p:animScale>
                                    <p:animScale>
                                      <p:cBhvr>
                                        <p:cTn id="50" dur="26">
                                          <p:stCondLst>
                                            <p:cond delay="1642"/>
                                          </p:stCondLst>
                                        </p:cTn>
                                        <p:tgtEl>
                                          <p:spTgt spid="4"/>
                                        </p:tgtEl>
                                      </p:cBhvr>
                                      <p:to x="100000" y="90000"/>
                                    </p:animScale>
                                    <p:animScale>
                                      <p:cBhvr>
                                        <p:cTn id="51" dur="166" decel="50000">
                                          <p:stCondLst>
                                            <p:cond delay="1668"/>
                                          </p:stCondLst>
                                        </p:cTn>
                                        <p:tgtEl>
                                          <p:spTgt spid="4"/>
                                        </p:tgtEl>
                                      </p:cBhvr>
                                      <p:to x="100000" y="100000"/>
                                    </p:animScale>
                                    <p:animScale>
                                      <p:cBhvr>
                                        <p:cTn id="52" dur="26">
                                          <p:stCondLst>
                                            <p:cond delay="1808"/>
                                          </p:stCondLst>
                                        </p:cTn>
                                        <p:tgtEl>
                                          <p:spTgt spid="4"/>
                                        </p:tgtEl>
                                      </p:cBhvr>
                                      <p:to x="100000" y="95000"/>
                                    </p:animScale>
                                    <p:animScale>
                                      <p:cBhvr>
                                        <p:cTn id="53" dur="166" decel="50000">
                                          <p:stCondLst>
                                            <p:cond delay="1834"/>
                                          </p:stCondLst>
                                        </p:cTn>
                                        <p:tgtEl>
                                          <p:spTgt spid="4"/>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animBg="1"/>
      <p:bldP spid="449" grpId="0" animBg="1"/>
      <p:bldP spid="450"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p:nvPr/>
        </p:nvSpPr>
        <p:spPr>
          <a:xfrm>
            <a:off x="-16650" y="-16650"/>
            <a:ext cx="121920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49" name="Google Shape;449;p17"/>
          <p:cNvSpPr/>
          <p:nvPr/>
        </p:nvSpPr>
        <p:spPr>
          <a:xfrm>
            <a:off x="7518378" y="861261"/>
            <a:ext cx="549504" cy="549503"/>
          </a:xfrm>
          <a:custGeom>
            <a:avLst/>
            <a:gdLst/>
            <a:ahLst/>
            <a:cxnLst/>
            <a:rect l="l" t="t" r="r" b="b"/>
            <a:pathLst>
              <a:path w="360" h="360" extrusionOk="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5"/>
              <a:buFont typeface="Arial" panose="020B0604020202020204"/>
              <a:buNone/>
            </a:pPr>
            <a:endParaRPr sz="1705"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grpSp>
        <p:nvGrpSpPr>
          <p:cNvPr id="15" name="组合 14">
            <a:extLst>
              <a:ext uri="{FF2B5EF4-FFF2-40B4-BE49-F238E27FC236}">
                <a16:creationId xmlns:a16="http://schemas.microsoft.com/office/drawing/2014/main" id="{3339A082-5683-4996-BD99-5D49A12EA424}"/>
              </a:ext>
            </a:extLst>
          </p:cNvPr>
          <p:cNvGrpSpPr/>
          <p:nvPr/>
        </p:nvGrpSpPr>
        <p:grpSpPr>
          <a:xfrm>
            <a:off x="809662" y="505588"/>
            <a:ext cx="6398670" cy="914825"/>
            <a:chOff x="809662" y="505588"/>
            <a:chExt cx="6398670" cy="914825"/>
          </a:xfrm>
        </p:grpSpPr>
        <p:sp>
          <p:nvSpPr>
            <p:cNvPr id="441" name="Google Shape;441;p17"/>
            <p:cNvSpPr/>
            <p:nvPr/>
          </p:nvSpPr>
          <p:spPr>
            <a:xfrm>
              <a:off x="4669427" y="872479"/>
              <a:ext cx="671545" cy="527069"/>
            </a:xfrm>
            <a:custGeom>
              <a:avLst/>
              <a:gdLst/>
              <a:ahLst/>
              <a:cxnLst/>
              <a:rect l="l" t="t" r="r" b="b"/>
              <a:pathLst>
                <a:path w="106" h="83" extrusionOk="0">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5"/>
                <a:buFont typeface="Arial" panose="020B0604020202020204"/>
                <a:buNone/>
              </a:pPr>
              <a:endParaRPr sz="1705"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50" name="Google Shape;450;p17"/>
            <p:cNvSpPr txBox="1"/>
            <p:nvPr/>
          </p:nvSpPr>
          <p:spPr>
            <a:xfrm>
              <a:off x="809662" y="505588"/>
              <a:ext cx="4662575" cy="523220"/>
            </a:xfrm>
            <a:prstGeom prst="rect">
              <a:avLst/>
            </a:prstGeom>
            <a:noFill/>
            <a:ln>
              <a:noFill/>
            </a:ln>
          </p:spPr>
          <p:txBody>
            <a:bodyPr spcFirstLastPara="1" wrap="square" lIns="91425" tIns="45700" rIns="91425" bIns="45700" anchor="t" anchorCtr="0">
              <a:noAutofit/>
            </a:bodyPr>
            <a:lstStyle/>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图像的信息区域</a:t>
              </a:r>
              <a:endParaRPr lang="en-US" altLang="zh-CN" sz="3600" dirty="0">
                <a:solidFill>
                  <a:srgbClr val="B7B7B7"/>
                </a:solidFill>
                <a:latin typeface="华光大标宋_CNKI" panose="02000500000000000000" pitchFamily="2" charset="-122"/>
                <a:ea typeface="华光大标宋_CNKI" panose="02000500000000000000" pitchFamily="2" charset="-122"/>
              </a:endParaRPr>
            </a:p>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提取与矫正技术</a:t>
              </a:r>
              <a:endParaRPr sz="3600" b="0" i="0" u="none" strike="noStrike" cap="none" dirty="0">
                <a:solidFill>
                  <a:srgbClr val="B7B7B7"/>
                </a:solidFill>
                <a:latin typeface="华光大标宋_CNKI" panose="02000500000000000000" pitchFamily="2" charset="-122"/>
                <a:ea typeface="华光大标宋_CNKI" panose="02000500000000000000" pitchFamily="2" charset="-122"/>
                <a:sym typeface="Arial" panose="020B0604020202020204"/>
              </a:endParaRPr>
            </a:p>
          </p:txBody>
        </p:sp>
        <p:pic>
          <p:nvPicPr>
            <p:cNvPr id="5" name="图片 4">
              <a:extLst>
                <a:ext uri="{FF2B5EF4-FFF2-40B4-BE49-F238E27FC236}">
                  <a16:creationId xmlns:a16="http://schemas.microsoft.com/office/drawing/2014/main" id="{30D28986-7E44-4DB9-8C98-82A3766D096D}"/>
                </a:ext>
              </a:extLst>
            </p:cNvPr>
            <p:cNvPicPr>
              <a:picLocks/>
            </p:cNvPicPr>
            <p:nvPr/>
          </p:nvPicPr>
          <p:blipFill>
            <a:blip r:embed="rId3"/>
            <a:stretch>
              <a:fillRect/>
            </a:stretch>
          </p:blipFill>
          <p:spPr>
            <a:xfrm>
              <a:off x="5702148" y="900213"/>
              <a:ext cx="572400" cy="471600"/>
            </a:xfrm>
            <a:prstGeom prst="rect">
              <a:avLst/>
            </a:prstGeom>
          </p:spPr>
        </p:pic>
        <p:pic>
          <p:nvPicPr>
            <p:cNvPr id="9" name="图片 8">
              <a:extLst>
                <a:ext uri="{FF2B5EF4-FFF2-40B4-BE49-F238E27FC236}">
                  <a16:creationId xmlns:a16="http://schemas.microsoft.com/office/drawing/2014/main" id="{DC947622-6701-4E16-B685-6B516C4D83EE}"/>
                </a:ext>
              </a:extLst>
            </p:cNvPr>
            <p:cNvPicPr>
              <a:picLocks noChangeAspect="1"/>
            </p:cNvPicPr>
            <p:nvPr/>
          </p:nvPicPr>
          <p:blipFill>
            <a:blip r:embed="rId4"/>
            <a:stretch>
              <a:fillRect/>
            </a:stretch>
          </p:blipFill>
          <p:spPr>
            <a:xfrm>
              <a:off x="6639532" y="851613"/>
              <a:ext cx="568800" cy="568800"/>
            </a:xfrm>
            <a:prstGeom prst="rect">
              <a:avLst/>
            </a:prstGeom>
          </p:spPr>
        </p:pic>
      </p:grpSp>
      <p:pic>
        <p:nvPicPr>
          <p:cNvPr id="12" name="图片 11">
            <a:extLst>
              <a:ext uri="{FF2B5EF4-FFF2-40B4-BE49-F238E27FC236}">
                <a16:creationId xmlns:a16="http://schemas.microsoft.com/office/drawing/2014/main" id="{0C5AC3ED-E789-499E-91F2-71B9B409176D}"/>
              </a:ext>
            </a:extLst>
          </p:cNvPr>
          <p:cNvPicPr>
            <a:picLocks noChangeAspect="1"/>
          </p:cNvPicPr>
          <p:nvPr/>
        </p:nvPicPr>
        <p:blipFill>
          <a:blip r:embed="rId5"/>
          <a:stretch>
            <a:fillRect/>
          </a:stretch>
        </p:blipFill>
        <p:spPr>
          <a:xfrm>
            <a:off x="16649" y="1766439"/>
            <a:ext cx="12203059" cy="4817854"/>
          </a:xfrm>
          <a:prstGeom prst="rect">
            <a:avLst/>
          </a:prstGeom>
        </p:spPr>
      </p:pic>
      <p:sp>
        <p:nvSpPr>
          <p:cNvPr id="14" name="文本框 13">
            <a:extLst>
              <a:ext uri="{FF2B5EF4-FFF2-40B4-BE49-F238E27FC236}">
                <a16:creationId xmlns:a16="http://schemas.microsoft.com/office/drawing/2014/main" id="{4464FD44-7F12-4127-8F09-E41A1B2DCF9C}"/>
              </a:ext>
            </a:extLst>
          </p:cNvPr>
          <p:cNvSpPr txBox="1"/>
          <p:nvPr/>
        </p:nvSpPr>
        <p:spPr>
          <a:xfrm>
            <a:off x="7980218" y="3429000"/>
            <a:ext cx="2485506" cy="400110"/>
          </a:xfrm>
          <a:prstGeom prst="rect">
            <a:avLst/>
          </a:prstGeom>
          <a:noFill/>
        </p:spPr>
        <p:txBody>
          <a:bodyPr wrap="square" rtlCol="0">
            <a:spAutoFit/>
          </a:bodyPr>
          <a:lstStyle/>
          <a:p>
            <a:r>
              <a:rPr lang="zh-CN" altLang="en-US" sz="2000" dirty="0">
                <a:latin typeface="华光小标宋_CNKI" panose="02000500000000000000" pitchFamily="2" charset="-122"/>
                <a:ea typeface="华光小标宋_CNKI" panose="02000500000000000000" pitchFamily="2" charset="-122"/>
              </a:rPr>
              <a:t>第一步代码展示</a:t>
            </a:r>
          </a:p>
        </p:txBody>
      </p:sp>
    </p:spTree>
    <p:extLst>
      <p:ext uri="{BB962C8B-B14F-4D97-AF65-F5344CB8AC3E}">
        <p14:creationId xmlns:p14="http://schemas.microsoft.com/office/powerpoint/2010/main" val="225860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p:nvPr/>
        </p:nvSpPr>
        <p:spPr>
          <a:xfrm>
            <a:off x="-16650" y="-16650"/>
            <a:ext cx="121920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50" name="Google Shape;450;p17"/>
          <p:cNvSpPr txBox="1"/>
          <p:nvPr/>
        </p:nvSpPr>
        <p:spPr>
          <a:xfrm>
            <a:off x="809662" y="505588"/>
            <a:ext cx="4662575" cy="523220"/>
          </a:xfrm>
          <a:prstGeom prst="rect">
            <a:avLst/>
          </a:prstGeom>
          <a:noFill/>
          <a:ln>
            <a:noFill/>
          </a:ln>
        </p:spPr>
        <p:txBody>
          <a:bodyPr spcFirstLastPara="1" wrap="square" lIns="91425" tIns="45700" rIns="91425" bIns="45700" anchor="t" anchorCtr="0">
            <a:noAutofit/>
          </a:bodyPr>
          <a:lstStyle/>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图像增强处理</a:t>
            </a:r>
            <a:endParaRPr lang="en-US" altLang="zh-CN" sz="3600" dirty="0">
              <a:solidFill>
                <a:srgbClr val="B7B7B7"/>
              </a:solidFill>
              <a:latin typeface="华光大标宋_CNKI" panose="02000500000000000000" pitchFamily="2" charset="-122"/>
              <a:ea typeface="华光大标宋_CNKI" panose="02000500000000000000" pitchFamily="2" charset="-122"/>
            </a:endParaRPr>
          </a:p>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（灰度与颜色）</a:t>
            </a:r>
            <a:endParaRPr sz="3600" b="0" i="0" u="none" strike="noStrike" cap="none" dirty="0">
              <a:solidFill>
                <a:srgbClr val="B7B7B7"/>
              </a:solidFill>
              <a:latin typeface="华光大标宋_CNKI" panose="02000500000000000000" pitchFamily="2" charset="-122"/>
              <a:ea typeface="华光大标宋_CNKI" panose="02000500000000000000" pitchFamily="2" charset="-122"/>
              <a:sym typeface="Arial" panose="020B0604020202020204"/>
            </a:endParaRPr>
          </a:p>
        </p:txBody>
      </p:sp>
      <p:sp>
        <p:nvSpPr>
          <p:cNvPr id="2" name="文本框 1">
            <a:extLst>
              <a:ext uri="{FF2B5EF4-FFF2-40B4-BE49-F238E27FC236}">
                <a16:creationId xmlns:a16="http://schemas.microsoft.com/office/drawing/2014/main" id="{587B4711-4420-4143-AF42-E33BD24DFB56}"/>
              </a:ext>
            </a:extLst>
          </p:cNvPr>
          <p:cNvSpPr txBox="1"/>
          <p:nvPr/>
        </p:nvSpPr>
        <p:spPr>
          <a:xfrm>
            <a:off x="5199611" y="659476"/>
            <a:ext cx="5715000" cy="954107"/>
          </a:xfrm>
          <a:prstGeom prst="rect">
            <a:avLst/>
          </a:prstGeom>
          <a:noFill/>
        </p:spPr>
        <p:txBody>
          <a:bodyPr wrap="square" rtlCol="0">
            <a:spAutoFit/>
          </a:bodyPr>
          <a:lstStyle/>
          <a:p>
            <a:r>
              <a:rPr lang="en-US" altLang="zh-CN" sz="280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https://www.cnblogs.com/cvdream/p/9584030.html </a:t>
            </a:r>
            <a:endParaRPr lang="zh-CN" altLang="en-US" sz="2800" dirty="0">
              <a:solidFill>
                <a:schemeClr val="bg1">
                  <a:lumMod val="65000"/>
                </a:schemeClr>
              </a:solidFill>
              <a:latin typeface="Tahoma" panose="020B0604030504040204" pitchFamily="34" charset="0"/>
              <a:cs typeface="Tahoma" panose="020B0604030504040204" pitchFamily="34" charset="0"/>
            </a:endParaRPr>
          </a:p>
        </p:txBody>
      </p:sp>
      <p:pic>
        <p:nvPicPr>
          <p:cNvPr id="13" name="图片 12">
            <a:extLst>
              <a:ext uri="{FF2B5EF4-FFF2-40B4-BE49-F238E27FC236}">
                <a16:creationId xmlns:a16="http://schemas.microsoft.com/office/drawing/2014/main" id="{BC552882-815D-44D9-9415-8099A47CF1BF}"/>
              </a:ext>
            </a:extLst>
          </p:cNvPr>
          <p:cNvPicPr/>
          <p:nvPr/>
        </p:nvPicPr>
        <p:blipFill rotWithShape="1">
          <a:blip r:embed="rId3"/>
          <a:srcRect l="18847" t="36184" r="34103" b="20386"/>
          <a:stretch/>
        </p:blipFill>
        <p:spPr bwMode="auto">
          <a:xfrm>
            <a:off x="348412" y="1861647"/>
            <a:ext cx="8471391" cy="4688782"/>
          </a:xfrm>
          <a:prstGeom prst="rect">
            <a:avLst/>
          </a:prstGeom>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64AE866E-2290-4D61-B8B3-E8FF6B6B9215}"/>
              </a:ext>
            </a:extLst>
          </p:cNvPr>
          <p:cNvSpPr txBox="1"/>
          <p:nvPr/>
        </p:nvSpPr>
        <p:spPr>
          <a:xfrm>
            <a:off x="9184870" y="2838349"/>
            <a:ext cx="492443" cy="3072000"/>
          </a:xfrm>
          <a:prstGeom prst="rect">
            <a:avLst/>
          </a:prstGeom>
          <a:noFill/>
        </p:spPr>
        <p:txBody>
          <a:bodyPr vert="eaVert" wrap="square" rtlCol="0">
            <a:spAutoFit/>
          </a:bodyPr>
          <a:lstStyle/>
          <a:p>
            <a:r>
              <a:rPr lang="zh-CN" altLang="zh-CN" sz="2000" dirty="0">
                <a:solidFill>
                  <a:schemeClr val="bg1">
                    <a:lumMod val="75000"/>
                  </a:schemeClr>
                </a:solidFill>
                <a:effectLst/>
                <a:latin typeface="Century Gothic" panose="020B0502020202020204" pitchFamily="34" charset="0"/>
                <a:ea typeface="等线" panose="02010600030101010101" pitchFamily="2" charset="-122"/>
                <a:cs typeface="Times New Roman" panose="02020603050405020304" pitchFamily="18" charset="0"/>
              </a:rPr>
              <a:t>简单仿真</a:t>
            </a:r>
            <a:r>
              <a:rPr lang="en-US" altLang="zh-CN" sz="2000" dirty="0">
                <a:solidFill>
                  <a:schemeClr val="bg1">
                    <a:lumMod val="75000"/>
                  </a:schemeClr>
                </a:solidFill>
                <a:effectLst/>
                <a:latin typeface="Century Gothic" panose="020B0502020202020204" pitchFamily="34" charset="0"/>
                <a:ea typeface="等线" panose="02010600030101010101" pitchFamily="2" charset="-122"/>
                <a:cs typeface="Times New Roman" panose="02020603050405020304" pitchFamily="18" charset="0"/>
              </a:rPr>
              <a:t> </a:t>
            </a:r>
            <a:r>
              <a:rPr lang="en-US" altLang="zh-CN" sz="2000" dirty="0" err="1">
                <a:solidFill>
                  <a:schemeClr val="bg1">
                    <a:lumMod val="75000"/>
                  </a:schemeClr>
                </a:solidFill>
                <a:effectLst/>
                <a:latin typeface="Century Gothic" panose="020B0502020202020204" pitchFamily="34" charset="0"/>
                <a:ea typeface="等线" panose="02010600030101010101" pitchFamily="2" charset="-122"/>
                <a:cs typeface="Times New Roman" panose="02020603050405020304" pitchFamily="18" charset="0"/>
              </a:rPr>
              <a:t>opencv</a:t>
            </a:r>
            <a:r>
              <a:rPr lang="en-US" altLang="zh-CN" sz="2000" dirty="0">
                <a:solidFill>
                  <a:schemeClr val="bg1">
                    <a:lumMod val="75000"/>
                  </a:schemeClr>
                </a:solidFill>
                <a:effectLst/>
                <a:latin typeface="Century Gothic" panose="020B0502020202020204" pitchFamily="34" charset="0"/>
                <a:ea typeface="等线" panose="02010600030101010101" pitchFamily="2" charset="-122"/>
                <a:cs typeface="Times New Roman" panose="02020603050405020304" pitchFamily="18" charset="0"/>
              </a:rPr>
              <a:t> code</a:t>
            </a:r>
            <a:endParaRPr lang="zh-CN" altLang="en-US" sz="2000" dirty="0">
              <a:solidFill>
                <a:schemeClr val="bg1">
                  <a:lumMod val="75000"/>
                </a:schemeClr>
              </a:solidFill>
              <a:latin typeface="Century Gothic" panose="020B0502020202020204" pitchFamily="34" charset="0"/>
            </a:endParaRPr>
          </a:p>
        </p:txBody>
      </p:sp>
    </p:spTree>
    <p:extLst>
      <p:ext uri="{BB962C8B-B14F-4D97-AF65-F5344CB8AC3E}">
        <p14:creationId xmlns:p14="http://schemas.microsoft.com/office/powerpoint/2010/main" val="143062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fltVal val="0"/>
                                          </p:val>
                                        </p:tav>
                                        <p:tav tm="100000">
                                          <p:val>
                                            <p:strVal val="#ppt_w"/>
                                          </p:val>
                                        </p:tav>
                                      </p:tavLst>
                                    </p:anim>
                                    <p:anim calcmode="lin" valueType="num">
                                      <p:cBhvr>
                                        <p:cTn id="22" dur="1000" fill="hold"/>
                                        <p:tgtEl>
                                          <p:spTgt spid="4"/>
                                        </p:tgtEl>
                                        <p:attrNameLst>
                                          <p:attrName>ppt_h</p:attrName>
                                        </p:attrNameLst>
                                      </p:cBhvr>
                                      <p:tavLst>
                                        <p:tav tm="0">
                                          <p:val>
                                            <p:fltVal val="0"/>
                                          </p:val>
                                        </p:tav>
                                        <p:tav tm="100000">
                                          <p:val>
                                            <p:strVal val="#ppt_h"/>
                                          </p:val>
                                        </p:tav>
                                      </p:tavLst>
                                    </p:anim>
                                    <p:anim calcmode="lin" valueType="num">
                                      <p:cBhvr>
                                        <p:cTn id="23" dur="1000" fill="hold"/>
                                        <p:tgtEl>
                                          <p:spTgt spid="4"/>
                                        </p:tgtEl>
                                        <p:attrNameLst>
                                          <p:attrName>style.rotation</p:attrName>
                                        </p:attrNameLst>
                                      </p:cBhvr>
                                      <p:tavLst>
                                        <p:tav tm="0">
                                          <p:val>
                                            <p:fltVal val="90"/>
                                          </p:val>
                                        </p:tav>
                                        <p:tav tm="100000">
                                          <p:val>
                                            <p:fltVal val="0"/>
                                          </p:val>
                                        </p:tav>
                                      </p:tavLst>
                                    </p:anim>
                                    <p:animEffect transition="in" filter="fade">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7"/>
          <p:cNvSpPr/>
          <p:nvPr/>
        </p:nvSpPr>
        <p:spPr>
          <a:xfrm>
            <a:off x="-16650" y="-16650"/>
            <a:ext cx="121920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50" name="Google Shape;450;p17"/>
          <p:cNvSpPr txBox="1"/>
          <p:nvPr/>
        </p:nvSpPr>
        <p:spPr>
          <a:xfrm>
            <a:off x="809662" y="505588"/>
            <a:ext cx="4662575" cy="523220"/>
          </a:xfrm>
          <a:prstGeom prst="rect">
            <a:avLst/>
          </a:prstGeom>
          <a:noFill/>
          <a:ln>
            <a:noFill/>
          </a:ln>
        </p:spPr>
        <p:txBody>
          <a:bodyPr spcFirstLastPara="1" wrap="square" lIns="91425" tIns="45700" rIns="91425" bIns="45700" anchor="t" anchorCtr="0">
            <a:noAutofit/>
          </a:bodyPr>
          <a:lstStyle/>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图像增强处理</a:t>
            </a:r>
            <a:endParaRPr lang="en-US" altLang="zh-CN" sz="3600" dirty="0">
              <a:solidFill>
                <a:srgbClr val="B7B7B7"/>
              </a:solidFill>
              <a:latin typeface="华光大标宋_CNKI" panose="02000500000000000000" pitchFamily="2" charset="-122"/>
              <a:ea typeface="华光大标宋_CNKI" panose="02000500000000000000" pitchFamily="2" charset="-122"/>
            </a:endParaRPr>
          </a:p>
          <a:p>
            <a:pPr lvl="0">
              <a:buSzPts val="2800"/>
            </a:pPr>
            <a:r>
              <a:rPr lang="zh-CN" altLang="en-US" sz="3600" dirty="0">
                <a:solidFill>
                  <a:srgbClr val="B7B7B7"/>
                </a:solidFill>
                <a:latin typeface="华光大标宋_CNKI" panose="02000500000000000000" pitchFamily="2" charset="-122"/>
                <a:ea typeface="华光大标宋_CNKI" panose="02000500000000000000" pitchFamily="2" charset="-122"/>
              </a:rPr>
              <a:t>（灰度与颜色）</a:t>
            </a:r>
            <a:endParaRPr sz="3600" b="0" i="0" u="none" strike="noStrike" cap="none" dirty="0">
              <a:solidFill>
                <a:srgbClr val="B7B7B7"/>
              </a:solidFill>
              <a:latin typeface="华光大标宋_CNKI" panose="02000500000000000000" pitchFamily="2" charset="-122"/>
              <a:ea typeface="华光大标宋_CNKI" panose="02000500000000000000" pitchFamily="2" charset="-122"/>
              <a:sym typeface="Arial" panose="020B0604020202020204"/>
            </a:endParaRPr>
          </a:p>
        </p:txBody>
      </p:sp>
      <p:sp>
        <p:nvSpPr>
          <p:cNvPr id="2" name="文本框 1">
            <a:extLst>
              <a:ext uri="{FF2B5EF4-FFF2-40B4-BE49-F238E27FC236}">
                <a16:creationId xmlns:a16="http://schemas.microsoft.com/office/drawing/2014/main" id="{587B4711-4420-4143-AF42-E33BD24DFB56}"/>
              </a:ext>
            </a:extLst>
          </p:cNvPr>
          <p:cNvSpPr txBox="1"/>
          <p:nvPr/>
        </p:nvSpPr>
        <p:spPr>
          <a:xfrm>
            <a:off x="5199611" y="659476"/>
            <a:ext cx="5715000" cy="954107"/>
          </a:xfrm>
          <a:prstGeom prst="rect">
            <a:avLst/>
          </a:prstGeom>
          <a:noFill/>
        </p:spPr>
        <p:txBody>
          <a:bodyPr wrap="square" rtlCol="0">
            <a:spAutoFit/>
          </a:bodyPr>
          <a:lstStyle/>
          <a:p>
            <a:r>
              <a:rPr lang="en-US" altLang="zh-CN" sz="280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https://www.cnblogs.com/cvdream/p/9584030.html </a:t>
            </a:r>
            <a:endParaRPr lang="zh-CN" altLang="en-US" sz="2800" dirty="0">
              <a:solidFill>
                <a:schemeClr val="bg1">
                  <a:lumMod val="65000"/>
                </a:schemeClr>
              </a:solidFill>
              <a:latin typeface="Tahoma" panose="020B0604030504040204" pitchFamily="34" charset="0"/>
              <a:cs typeface="Tahoma" panose="020B0604030504040204" pitchFamily="34" charset="0"/>
            </a:endParaRPr>
          </a:p>
        </p:txBody>
      </p:sp>
      <p:sp>
        <p:nvSpPr>
          <p:cNvPr id="4" name="文本框 3">
            <a:extLst>
              <a:ext uri="{FF2B5EF4-FFF2-40B4-BE49-F238E27FC236}">
                <a16:creationId xmlns:a16="http://schemas.microsoft.com/office/drawing/2014/main" id="{64AE866E-2290-4D61-B8B3-E8FF6B6B9215}"/>
              </a:ext>
            </a:extLst>
          </p:cNvPr>
          <p:cNvSpPr txBox="1"/>
          <p:nvPr/>
        </p:nvSpPr>
        <p:spPr>
          <a:xfrm>
            <a:off x="9123315" y="2838349"/>
            <a:ext cx="553998" cy="3072000"/>
          </a:xfrm>
          <a:prstGeom prst="rect">
            <a:avLst/>
          </a:prstGeom>
          <a:noFill/>
        </p:spPr>
        <p:txBody>
          <a:bodyPr vert="eaVert" wrap="square" rtlCol="0">
            <a:spAutoFit/>
          </a:bodyPr>
          <a:lstStyle/>
          <a:p>
            <a:r>
              <a:rPr lang="zh-CN" altLang="zh-CN" sz="2400" dirty="0">
                <a:solidFill>
                  <a:schemeClr val="bg1">
                    <a:lumMod val="85000"/>
                  </a:schemeClr>
                </a:solidFill>
                <a:effectLst/>
                <a:latin typeface="华光小标宋_CNKI" panose="02000500000000000000" pitchFamily="2" charset="-122"/>
                <a:ea typeface="华光小标宋_CNKI" panose="02000500000000000000" pitchFamily="2" charset="-122"/>
                <a:cs typeface="Times New Roman" panose="02020603050405020304" pitchFamily="18" charset="0"/>
              </a:rPr>
              <a:t>简单仿真效果图</a:t>
            </a:r>
            <a:endParaRPr lang="zh-CN" altLang="en-US" sz="2400" dirty="0">
              <a:solidFill>
                <a:schemeClr val="bg1">
                  <a:lumMod val="85000"/>
                </a:schemeClr>
              </a:solidFill>
              <a:latin typeface="华光小标宋_CNKI" panose="02000500000000000000" pitchFamily="2" charset="-122"/>
              <a:ea typeface="华光小标宋_CNKI" panose="02000500000000000000" pitchFamily="2" charset="-122"/>
            </a:endParaRPr>
          </a:p>
        </p:txBody>
      </p:sp>
      <p:pic>
        <p:nvPicPr>
          <p:cNvPr id="7" name="图片 6">
            <a:extLst>
              <a:ext uri="{FF2B5EF4-FFF2-40B4-BE49-F238E27FC236}">
                <a16:creationId xmlns:a16="http://schemas.microsoft.com/office/drawing/2014/main" id="{BEA226E3-A39E-4467-9A0F-A123215963B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03794" y="2472386"/>
            <a:ext cx="8274446" cy="3880026"/>
          </a:xfrm>
          <a:prstGeom prst="rect">
            <a:avLst/>
          </a:prstGeom>
        </p:spPr>
      </p:pic>
    </p:spTree>
    <p:extLst>
      <p:ext uri="{BB962C8B-B14F-4D97-AF65-F5344CB8AC3E}">
        <p14:creationId xmlns:p14="http://schemas.microsoft.com/office/powerpoint/2010/main" val="67927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p:nvPr/>
        </p:nvSpPr>
        <p:spPr>
          <a:xfrm rot="4304482">
            <a:off x="355417" y="4040205"/>
            <a:ext cx="1115714" cy="1120418"/>
          </a:xfrm>
          <a:custGeom>
            <a:avLst/>
            <a:gdLst/>
            <a:ahLst/>
            <a:cxnLst/>
            <a:rect l="l" t="t" r="r" b="b"/>
            <a:pathLst>
              <a:path w="1518234" h="1524635" extrusionOk="0">
                <a:moveTo>
                  <a:pt x="0" y="1524635"/>
                </a:moveTo>
                <a:lnTo>
                  <a:pt x="762584" y="0"/>
                </a:lnTo>
                <a:lnTo>
                  <a:pt x="1518234" y="1435100"/>
                </a:lnTo>
                <a:lnTo>
                  <a:pt x="0" y="1524635"/>
                </a:lnTo>
                <a:close/>
              </a:path>
            </a:pathLst>
          </a:custGeom>
          <a:gradFill>
            <a:gsLst>
              <a:gs pos="0">
                <a:srgbClr val="363635">
                  <a:alpha val="22352"/>
                </a:srgbClr>
              </a:gs>
              <a:gs pos="100000">
                <a:srgbClr val="484847"/>
              </a:gs>
            </a:gsLst>
            <a:lin ang="15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 name="Google Shape;104;p2"/>
          <p:cNvSpPr/>
          <p:nvPr/>
        </p:nvSpPr>
        <p:spPr>
          <a:xfrm>
            <a:off x="0" y="1552297"/>
            <a:ext cx="12192000" cy="3686225"/>
          </a:xfrm>
          <a:prstGeom prst="rect">
            <a:avLst/>
          </a:pr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p2"/>
          <p:cNvSpPr txBox="1">
            <a:spLocks noGrp="1"/>
          </p:cNvSpPr>
          <p:nvPr>
            <p:ph type="title"/>
          </p:nvPr>
        </p:nvSpPr>
        <p:spPr>
          <a:xfrm>
            <a:off x="1468500" y="352425"/>
            <a:ext cx="2986494" cy="6445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微软雅黑" panose="020B0503020204020204" charset="-122"/>
              <a:buNone/>
            </a:pPr>
            <a:r>
              <a:rPr lang="zh-CN" sz="240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 CONTENTS </a:t>
            </a:r>
            <a:endParaRPr sz="240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7" name="Google Shape;107;p2"/>
          <p:cNvSpPr/>
          <p:nvPr/>
        </p:nvSpPr>
        <p:spPr>
          <a:xfrm>
            <a:off x="2504737" y="2213004"/>
            <a:ext cx="2986494"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Arial" panose="020B0604020202020204"/>
              <a:buNone/>
            </a:pPr>
            <a:r>
              <a:rPr lang="zh-CN" altLang="en-US"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立项依据</a:t>
            </a:r>
            <a:r>
              <a:rPr lang="zh-CN"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lvl="0">
              <a:buSzPts val="1200"/>
            </a:pPr>
            <a:r>
              <a:rPr lang="en-US" altLang="zh-CN" sz="1600" dirty="0">
                <a:solidFill>
                  <a:srgbClr val="FFFFFF"/>
                </a:solidFill>
                <a:latin typeface="微软雅黑" panose="020B0503020204020204" charset="-122"/>
                <a:ea typeface="微软雅黑" panose="020B0503020204020204" charset="-122"/>
                <a:cs typeface="微软雅黑" panose="020B0503020204020204" charset="-122"/>
              </a:rPr>
              <a:t>REQUIREMENTS DISCOVERY</a:t>
            </a:r>
          </a:p>
          <a:p>
            <a:pPr lvl="0">
              <a:lnSpc>
                <a:spcPct val="150000"/>
              </a:lnSpc>
              <a:buSzPts val="1200"/>
            </a:pPr>
            <a:r>
              <a:rPr lang="zh-CN" altLang="en-US" sz="1200"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发现并定义问题或需求</a:t>
            </a:r>
            <a:endParaRPr sz="1200"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08" name="Google Shape;108;p2"/>
          <p:cNvGrpSpPr/>
          <p:nvPr/>
        </p:nvGrpSpPr>
        <p:grpSpPr>
          <a:xfrm>
            <a:off x="1523999" y="2461091"/>
            <a:ext cx="709123" cy="544961"/>
            <a:chOff x="646562" y="1647630"/>
            <a:chExt cx="1204992" cy="926036"/>
          </a:xfrm>
        </p:grpSpPr>
        <p:sp>
          <p:nvSpPr>
            <p:cNvPr id="109" name="Google Shape;109;p2"/>
            <p:cNvSpPr/>
            <p:nvPr/>
          </p:nvSpPr>
          <p:spPr>
            <a:xfrm>
              <a:off x="646562" y="1647630"/>
              <a:ext cx="593870" cy="926036"/>
            </a:xfrm>
            <a:custGeom>
              <a:avLst/>
              <a:gdLst/>
              <a:ahLst/>
              <a:cxnLst/>
              <a:rect l="l" t="t" r="r" b="b"/>
              <a:pathLst>
                <a:path w="1350388" h="2105689" extrusionOk="0">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110;p2"/>
            <p:cNvSpPr/>
            <p:nvPr/>
          </p:nvSpPr>
          <p:spPr>
            <a:xfrm>
              <a:off x="1405246" y="1647736"/>
              <a:ext cx="446308" cy="912567"/>
            </a:xfrm>
            <a:custGeom>
              <a:avLst/>
              <a:gdLst/>
              <a:ahLst/>
              <a:cxnLst/>
              <a:rect l="l" t="t" r="r" b="b"/>
              <a:pathLst>
                <a:path w="1014850" h="2075064" extrusionOk="0">
                  <a:moveTo>
                    <a:pt x="496743" y="72"/>
                  </a:moveTo>
                  <a:cubicBezTo>
                    <a:pt x="504276" y="-182"/>
                    <a:pt x="511761" y="230"/>
                    <a:pt x="519199" y="1306"/>
                  </a:cubicBezTo>
                  <a:cubicBezTo>
                    <a:pt x="534075" y="3457"/>
                    <a:pt x="548381" y="9027"/>
                    <a:pt x="562118" y="18017"/>
                  </a:cubicBezTo>
                  <a:cubicBezTo>
                    <a:pt x="586425" y="36755"/>
                    <a:pt x="598579" y="63086"/>
                    <a:pt x="598579" y="97016"/>
                  </a:cubicBezTo>
                  <a:lnTo>
                    <a:pt x="598579" y="1874526"/>
                  </a:lnTo>
                  <a:lnTo>
                    <a:pt x="920658" y="1874526"/>
                  </a:lnTo>
                  <a:cubicBezTo>
                    <a:pt x="947181" y="1875220"/>
                    <a:pt x="969337" y="1885222"/>
                    <a:pt x="987124" y="1904529"/>
                  </a:cubicBezTo>
                  <a:cubicBezTo>
                    <a:pt x="1004912" y="1923839"/>
                    <a:pt x="1014154" y="1948272"/>
                    <a:pt x="1014850" y="1977832"/>
                  </a:cubicBezTo>
                  <a:cubicBezTo>
                    <a:pt x="1014154" y="2005812"/>
                    <a:pt x="1004912" y="2028854"/>
                    <a:pt x="987124" y="2046958"/>
                  </a:cubicBezTo>
                  <a:cubicBezTo>
                    <a:pt x="969337" y="2065063"/>
                    <a:pt x="947181" y="2074430"/>
                    <a:pt x="920658" y="2075064"/>
                  </a:cubicBezTo>
                  <a:lnTo>
                    <a:pt x="97231" y="2075064"/>
                  </a:lnTo>
                  <a:cubicBezTo>
                    <a:pt x="67922" y="2074557"/>
                    <a:pt x="44501" y="2064936"/>
                    <a:pt x="26966" y="2046199"/>
                  </a:cubicBezTo>
                  <a:cubicBezTo>
                    <a:pt x="9432" y="2027462"/>
                    <a:pt x="443" y="2002648"/>
                    <a:pt x="0" y="1971756"/>
                  </a:cubicBezTo>
                  <a:cubicBezTo>
                    <a:pt x="443" y="1945106"/>
                    <a:pt x="9432" y="1922445"/>
                    <a:pt x="26966" y="1903771"/>
                  </a:cubicBezTo>
                  <a:cubicBezTo>
                    <a:pt x="44501" y="1885097"/>
                    <a:pt x="67922" y="1875348"/>
                    <a:pt x="97231" y="1874526"/>
                  </a:cubicBezTo>
                  <a:lnTo>
                    <a:pt x="401079" y="1874526"/>
                  </a:lnTo>
                  <a:lnTo>
                    <a:pt x="401079" y="233747"/>
                  </a:lnTo>
                  <a:lnTo>
                    <a:pt x="188385" y="300595"/>
                  </a:lnTo>
                  <a:cubicBezTo>
                    <a:pt x="176105" y="303632"/>
                    <a:pt x="163444" y="304393"/>
                    <a:pt x="150404" y="302874"/>
                  </a:cubicBezTo>
                  <a:cubicBezTo>
                    <a:pt x="137364" y="301356"/>
                    <a:pt x="124704" y="297554"/>
                    <a:pt x="112423" y="291479"/>
                  </a:cubicBezTo>
                  <a:cubicBezTo>
                    <a:pt x="101662" y="285530"/>
                    <a:pt x="92040" y="277679"/>
                    <a:pt x="83558" y="267931"/>
                  </a:cubicBezTo>
                  <a:cubicBezTo>
                    <a:pt x="75075" y="258184"/>
                    <a:pt x="68492" y="245774"/>
                    <a:pt x="63808" y="230709"/>
                  </a:cubicBezTo>
                  <a:cubicBezTo>
                    <a:pt x="56781" y="203997"/>
                    <a:pt x="59440" y="179183"/>
                    <a:pt x="71784" y="156267"/>
                  </a:cubicBezTo>
                  <a:cubicBezTo>
                    <a:pt x="84128" y="133352"/>
                    <a:pt x="102738" y="117652"/>
                    <a:pt x="127616" y="109173"/>
                  </a:cubicBezTo>
                  <a:lnTo>
                    <a:pt x="474002" y="2823"/>
                  </a:lnTo>
                  <a:cubicBezTo>
                    <a:pt x="481630" y="1241"/>
                    <a:pt x="489210" y="324"/>
                    <a:pt x="496743" y="72"/>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1" name="Google Shape;111;p2"/>
          <p:cNvGrpSpPr/>
          <p:nvPr/>
        </p:nvGrpSpPr>
        <p:grpSpPr>
          <a:xfrm>
            <a:off x="6319382" y="4172722"/>
            <a:ext cx="750801" cy="550459"/>
            <a:chOff x="9237692" y="1569749"/>
            <a:chExt cx="1275814" cy="935378"/>
          </a:xfrm>
        </p:grpSpPr>
        <p:sp>
          <p:nvSpPr>
            <p:cNvPr id="112" name="Google Shape;112;p2"/>
            <p:cNvSpPr/>
            <p:nvPr/>
          </p:nvSpPr>
          <p:spPr>
            <a:xfrm>
              <a:off x="9876112" y="1569749"/>
              <a:ext cx="637394" cy="924687"/>
            </a:xfrm>
            <a:custGeom>
              <a:avLst/>
              <a:gdLst/>
              <a:ahLst/>
              <a:cxnLst/>
              <a:rect l="l" t="t" r="r" b="b"/>
              <a:pathLst>
                <a:path w="1449356" h="2102624" extrusionOk="0">
                  <a:moveTo>
                    <a:pt x="1048278" y="0"/>
                  </a:moveTo>
                  <a:cubicBezTo>
                    <a:pt x="1079802" y="507"/>
                    <a:pt x="1107148" y="10887"/>
                    <a:pt x="1130317" y="31145"/>
                  </a:cubicBezTo>
                  <a:cubicBezTo>
                    <a:pt x="1153485" y="51401"/>
                    <a:pt x="1165639" y="78494"/>
                    <a:pt x="1166778" y="112424"/>
                  </a:cubicBezTo>
                  <a:lnTo>
                    <a:pt x="1166778" y="1346044"/>
                  </a:lnTo>
                  <a:lnTo>
                    <a:pt x="1352125" y="1346044"/>
                  </a:lnTo>
                  <a:cubicBezTo>
                    <a:pt x="1380105" y="1346740"/>
                    <a:pt x="1403147" y="1356742"/>
                    <a:pt x="1421251" y="1376049"/>
                  </a:cubicBezTo>
                  <a:cubicBezTo>
                    <a:pt x="1439355" y="1395355"/>
                    <a:pt x="1448724" y="1419790"/>
                    <a:pt x="1449356" y="1449352"/>
                  </a:cubicBezTo>
                  <a:cubicBezTo>
                    <a:pt x="1448724" y="1476002"/>
                    <a:pt x="1439355" y="1498664"/>
                    <a:pt x="1421251" y="1517338"/>
                  </a:cubicBezTo>
                  <a:cubicBezTo>
                    <a:pt x="1403147" y="1536012"/>
                    <a:pt x="1380105" y="1545761"/>
                    <a:pt x="1352125" y="1546583"/>
                  </a:cubicBezTo>
                  <a:lnTo>
                    <a:pt x="1166778" y="1546583"/>
                  </a:lnTo>
                  <a:lnTo>
                    <a:pt x="1166778" y="2005392"/>
                  </a:lnTo>
                  <a:cubicBezTo>
                    <a:pt x="1166209" y="2033373"/>
                    <a:pt x="1156713" y="2056414"/>
                    <a:pt x="1138293" y="2074518"/>
                  </a:cubicBezTo>
                  <a:cubicBezTo>
                    <a:pt x="1119872" y="2092623"/>
                    <a:pt x="1095944" y="2101991"/>
                    <a:pt x="1066509" y="2102624"/>
                  </a:cubicBezTo>
                  <a:cubicBezTo>
                    <a:pt x="1038529" y="2101991"/>
                    <a:pt x="1015488" y="2092623"/>
                    <a:pt x="997383" y="2074518"/>
                  </a:cubicBezTo>
                  <a:cubicBezTo>
                    <a:pt x="979279" y="2056414"/>
                    <a:pt x="969911" y="2033373"/>
                    <a:pt x="969278" y="2005392"/>
                  </a:cubicBezTo>
                  <a:lnTo>
                    <a:pt x="969278" y="1546583"/>
                  </a:lnTo>
                  <a:lnTo>
                    <a:pt x="112428" y="1546583"/>
                  </a:lnTo>
                  <a:cubicBezTo>
                    <a:pt x="85145" y="1546077"/>
                    <a:pt x="59950" y="1535696"/>
                    <a:pt x="36846" y="1515439"/>
                  </a:cubicBezTo>
                  <a:cubicBezTo>
                    <a:pt x="13741" y="1495181"/>
                    <a:pt x="1460" y="1468090"/>
                    <a:pt x="4" y="1434160"/>
                  </a:cubicBezTo>
                  <a:cubicBezTo>
                    <a:pt x="-123" y="1420360"/>
                    <a:pt x="2409" y="1405421"/>
                    <a:pt x="7600" y="1389342"/>
                  </a:cubicBezTo>
                  <a:cubicBezTo>
                    <a:pt x="12791" y="1373264"/>
                    <a:pt x="21400" y="1356805"/>
                    <a:pt x="33427" y="1339967"/>
                  </a:cubicBezTo>
                  <a:lnTo>
                    <a:pt x="944970" y="54693"/>
                  </a:lnTo>
                  <a:cubicBezTo>
                    <a:pt x="960289" y="36462"/>
                    <a:pt x="976747" y="22788"/>
                    <a:pt x="994345" y="13673"/>
                  </a:cubicBezTo>
                  <a:cubicBezTo>
                    <a:pt x="1011943" y="4557"/>
                    <a:pt x="1029920" y="0"/>
                    <a:pt x="1048278" y="0"/>
                  </a:cubicBezTo>
                  <a:close/>
                  <a:moveTo>
                    <a:pt x="969278" y="361579"/>
                  </a:moveTo>
                  <a:lnTo>
                    <a:pt x="270428" y="1349082"/>
                  </a:lnTo>
                  <a:cubicBezTo>
                    <a:pt x="391841" y="1348956"/>
                    <a:pt x="508316" y="1348449"/>
                    <a:pt x="619853" y="1347563"/>
                  </a:cubicBezTo>
                  <a:cubicBezTo>
                    <a:pt x="731390" y="1346677"/>
                    <a:pt x="847865" y="1346170"/>
                    <a:pt x="969278" y="1346044"/>
                  </a:cubicBezTo>
                  <a:lnTo>
                    <a:pt x="969278" y="361579"/>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113;p2"/>
            <p:cNvSpPr/>
            <p:nvPr/>
          </p:nvSpPr>
          <p:spPr>
            <a:xfrm>
              <a:off x="9237692" y="1579092"/>
              <a:ext cx="593870" cy="926035"/>
            </a:xfrm>
            <a:custGeom>
              <a:avLst/>
              <a:gdLst/>
              <a:ahLst/>
              <a:cxnLst/>
              <a:rect l="l" t="t" r="r" b="b"/>
              <a:pathLst>
                <a:path w="1350388" h="2105688" extrusionOk="0">
                  <a:moveTo>
                    <a:pt x="687971" y="25"/>
                  </a:moveTo>
                  <a:lnTo>
                    <a:pt x="712279" y="25"/>
                  </a:lnTo>
                  <a:cubicBezTo>
                    <a:pt x="894524" y="11672"/>
                    <a:pt x="1037459" y="72696"/>
                    <a:pt x="1141084" y="183093"/>
                  </a:cubicBezTo>
                  <a:cubicBezTo>
                    <a:pt x="1244708" y="293491"/>
                    <a:pt x="1309403" y="428956"/>
                    <a:pt x="1335166" y="589489"/>
                  </a:cubicBezTo>
                  <a:cubicBezTo>
                    <a:pt x="1339661" y="614114"/>
                    <a:pt x="1342826" y="640068"/>
                    <a:pt x="1344661" y="667350"/>
                  </a:cubicBezTo>
                  <a:cubicBezTo>
                    <a:pt x="1346497" y="694633"/>
                    <a:pt x="1347383" y="721346"/>
                    <a:pt x="1347320" y="747490"/>
                  </a:cubicBezTo>
                  <a:lnTo>
                    <a:pt x="1350359" y="1242761"/>
                  </a:lnTo>
                  <a:cubicBezTo>
                    <a:pt x="1351055" y="1358096"/>
                    <a:pt x="1339028" y="1469254"/>
                    <a:pt x="1314277" y="1576234"/>
                  </a:cubicBezTo>
                  <a:cubicBezTo>
                    <a:pt x="1289526" y="1683213"/>
                    <a:pt x="1247873" y="1777659"/>
                    <a:pt x="1189319" y="1859572"/>
                  </a:cubicBezTo>
                  <a:cubicBezTo>
                    <a:pt x="1132728" y="1938762"/>
                    <a:pt x="1056006" y="1999151"/>
                    <a:pt x="959155" y="2040741"/>
                  </a:cubicBezTo>
                  <a:cubicBezTo>
                    <a:pt x="862304" y="2082330"/>
                    <a:pt x="756716" y="2103979"/>
                    <a:pt x="642394" y="2105688"/>
                  </a:cubicBezTo>
                  <a:cubicBezTo>
                    <a:pt x="510952" y="2093740"/>
                    <a:pt x="400441" y="2053828"/>
                    <a:pt x="310863" y="1985949"/>
                  </a:cubicBezTo>
                  <a:cubicBezTo>
                    <a:pt x="221284" y="1918071"/>
                    <a:pt x="151286" y="1833145"/>
                    <a:pt x="100870" y="1731168"/>
                  </a:cubicBezTo>
                  <a:cubicBezTo>
                    <a:pt x="50454" y="1629191"/>
                    <a:pt x="18269" y="1521082"/>
                    <a:pt x="4314" y="1406839"/>
                  </a:cubicBezTo>
                  <a:cubicBezTo>
                    <a:pt x="2669" y="1380568"/>
                    <a:pt x="1402" y="1352589"/>
                    <a:pt x="516" y="1322900"/>
                  </a:cubicBezTo>
                  <a:cubicBezTo>
                    <a:pt x="-370" y="1293213"/>
                    <a:pt x="-117" y="1264474"/>
                    <a:pt x="1276" y="1236684"/>
                  </a:cubicBezTo>
                  <a:cubicBezTo>
                    <a:pt x="1402" y="1163508"/>
                    <a:pt x="1909" y="1089571"/>
                    <a:pt x="2795" y="1014877"/>
                  </a:cubicBezTo>
                  <a:cubicBezTo>
                    <a:pt x="3681" y="940180"/>
                    <a:pt x="4188" y="866243"/>
                    <a:pt x="4314" y="793068"/>
                  </a:cubicBezTo>
                  <a:cubicBezTo>
                    <a:pt x="4251" y="681720"/>
                    <a:pt x="18810" y="577778"/>
                    <a:pt x="47993" y="481243"/>
                  </a:cubicBezTo>
                  <a:cubicBezTo>
                    <a:pt x="77174" y="384708"/>
                    <a:pt x="121359" y="298238"/>
                    <a:pt x="180546" y="221834"/>
                  </a:cubicBezTo>
                  <a:cubicBezTo>
                    <a:pt x="235112" y="151253"/>
                    <a:pt x="304490" y="96434"/>
                    <a:pt x="388681" y="57376"/>
                  </a:cubicBezTo>
                  <a:cubicBezTo>
                    <a:pt x="472872" y="18319"/>
                    <a:pt x="572635" y="-797"/>
                    <a:pt x="687971" y="25"/>
                  </a:cubicBezTo>
                  <a:close/>
                  <a:moveTo>
                    <a:pt x="706202" y="197526"/>
                  </a:moveTo>
                  <a:cubicBezTo>
                    <a:pt x="621188" y="194804"/>
                    <a:pt x="547378" y="206325"/>
                    <a:pt x="484773" y="232089"/>
                  </a:cubicBezTo>
                  <a:cubicBezTo>
                    <a:pt x="422168" y="257852"/>
                    <a:pt x="370387" y="295960"/>
                    <a:pt x="329431" y="346411"/>
                  </a:cubicBezTo>
                  <a:cubicBezTo>
                    <a:pt x="287082" y="401800"/>
                    <a:pt x="255558" y="468013"/>
                    <a:pt x="234858" y="545051"/>
                  </a:cubicBezTo>
                  <a:cubicBezTo>
                    <a:pt x="214159" y="622090"/>
                    <a:pt x="203144" y="705774"/>
                    <a:pt x="201815" y="796106"/>
                  </a:cubicBezTo>
                  <a:cubicBezTo>
                    <a:pt x="201562" y="869155"/>
                    <a:pt x="200549" y="942585"/>
                    <a:pt x="198776" y="1016395"/>
                  </a:cubicBezTo>
                  <a:cubicBezTo>
                    <a:pt x="197004" y="1090205"/>
                    <a:pt x="195991" y="1163634"/>
                    <a:pt x="195738" y="1236684"/>
                  </a:cubicBezTo>
                  <a:cubicBezTo>
                    <a:pt x="194156" y="1284098"/>
                    <a:pt x="195802" y="1332079"/>
                    <a:pt x="200676" y="1380631"/>
                  </a:cubicBezTo>
                  <a:cubicBezTo>
                    <a:pt x="205550" y="1429183"/>
                    <a:pt x="214032" y="1476408"/>
                    <a:pt x="226123" y="1522301"/>
                  </a:cubicBezTo>
                  <a:cubicBezTo>
                    <a:pt x="249861" y="1632002"/>
                    <a:pt x="295818" y="1721764"/>
                    <a:pt x="363994" y="1791586"/>
                  </a:cubicBezTo>
                  <a:cubicBezTo>
                    <a:pt x="432169" y="1861407"/>
                    <a:pt x="525982" y="1900274"/>
                    <a:pt x="645432" y="1908188"/>
                  </a:cubicBezTo>
                  <a:cubicBezTo>
                    <a:pt x="733232" y="1911036"/>
                    <a:pt x="808307" y="1898502"/>
                    <a:pt x="870659" y="1870586"/>
                  </a:cubicBezTo>
                  <a:cubicBezTo>
                    <a:pt x="933011" y="1842670"/>
                    <a:pt x="984539" y="1800511"/>
                    <a:pt x="1025242" y="1744110"/>
                  </a:cubicBezTo>
                  <a:cubicBezTo>
                    <a:pt x="1071768" y="1679162"/>
                    <a:pt x="1104812" y="1603200"/>
                    <a:pt x="1124372" y="1516224"/>
                  </a:cubicBezTo>
                  <a:cubicBezTo>
                    <a:pt x="1143932" y="1429247"/>
                    <a:pt x="1153427" y="1338093"/>
                    <a:pt x="1152858" y="1242761"/>
                  </a:cubicBezTo>
                  <a:lnTo>
                    <a:pt x="1149819" y="747490"/>
                  </a:lnTo>
                  <a:cubicBezTo>
                    <a:pt x="1150326" y="664945"/>
                    <a:pt x="1137159" y="583918"/>
                    <a:pt x="1110319" y="504411"/>
                  </a:cubicBezTo>
                  <a:cubicBezTo>
                    <a:pt x="1079618" y="419082"/>
                    <a:pt x="1030116" y="348184"/>
                    <a:pt x="961814" y="291719"/>
                  </a:cubicBezTo>
                  <a:cubicBezTo>
                    <a:pt x="893511" y="235254"/>
                    <a:pt x="808307" y="203857"/>
                    <a:pt x="706202" y="197526"/>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4" name="Google Shape;114;p2"/>
          <p:cNvSpPr/>
          <p:nvPr/>
        </p:nvSpPr>
        <p:spPr>
          <a:xfrm>
            <a:off x="2513690" y="3771314"/>
            <a:ext cx="2986494"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altLang="en-US"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解决方案</a:t>
            </a:r>
            <a:r>
              <a:rPr lang="zh-CN"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0"/>
              </a:spcBef>
              <a:spcAft>
                <a:spcPts val="0"/>
              </a:spcAft>
              <a:buClr>
                <a:srgbClr val="000000"/>
              </a:buClr>
              <a:buSzPts val="1200"/>
              <a:buFont typeface="Arial" panose="020B0604020202020204"/>
              <a:buNone/>
            </a:pPr>
            <a:r>
              <a:rPr lang="en-US" altLang="zh-CN" sz="16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TOTAL</a:t>
            </a:r>
            <a:r>
              <a:rPr lang="zh-CN" sz="16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 S</a:t>
            </a:r>
            <a:r>
              <a:rPr lang="en-US" altLang="zh-CN" sz="16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OLUTION</a:t>
            </a:r>
            <a:endParaRPr sz="16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000000"/>
              </a:buClr>
              <a:buSzPts val="1000"/>
              <a:buFont typeface="Arial" panose="020B0604020202020204"/>
              <a:buNone/>
            </a:pPr>
            <a:r>
              <a:rPr lang="zh-CN" altLang="en-US" sz="1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各个击破问题或需求</a:t>
            </a:r>
            <a:endParaRPr sz="1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15" name="Google Shape;115;p2"/>
          <p:cNvGrpSpPr/>
          <p:nvPr/>
        </p:nvGrpSpPr>
        <p:grpSpPr>
          <a:xfrm>
            <a:off x="1539397" y="3955015"/>
            <a:ext cx="731142" cy="552305"/>
            <a:chOff x="646562" y="3239495"/>
            <a:chExt cx="1242408" cy="938516"/>
          </a:xfrm>
        </p:grpSpPr>
        <p:sp>
          <p:nvSpPr>
            <p:cNvPr id="116" name="Google Shape;116;p2"/>
            <p:cNvSpPr/>
            <p:nvPr/>
          </p:nvSpPr>
          <p:spPr>
            <a:xfrm>
              <a:off x="1341106" y="3239495"/>
              <a:ext cx="547864" cy="929161"/>
            </a:xfrm>
            <a:custGeom>
              <a:avLst/>
              <a:gdLst/>
              <a:ahLst/>
              <a:cxnLst/>
              <a:rect l="l" t="t" r="r" b="b"/>
              <a:pathLst>
                <a:path w="1245775" h="2112795" extrusionOk="0">
                  <a:moveTo>
                    <a:pt x="674815" y="104"/>
                  </a:moveTo>
                  <a:cubicBezTo>
                    <a:pt x="827854" y="2139"/>
                    <a:pt x="955885" y="33982"/>
                    <a:pt x="1058908" y="95629"/>
                  </a:cubicBezTo>
                  <a:cubicBezTo>
                    <a:pt x="1176649" y="166083"/>
                    <a:pt x="1238938" y="301673"/>
                    <a:pt x="1245775" y="502404"/>
                  </a:cubicBezTo>
                  <a:cubicBezTo>
                    <a:pt x="1242989" y="639389"/>
                    <a:pt x="1195387" y="760422"/>
                    <a:pt x="1102966" y="865501"/>
                  </a:cubicBezTo>
                  <a:cubicBezTo>
                    <a:pt x="1010546" y="970582"/>
                    <a:pt x="899135" y="1067307"/>
                    <a:pt x="768734" y="1155676"/>
                  </a:cubicBezTo>
                  <a:cubicBezTo>
                    <a:pt x="678668" y="1216673"/>
                    <a:pt x="591077" y="1282729"/>
                    <a:pt x="505962" y="1353853"/>
                  </a:cubicBezTo>
                  <a:cubicBezTo>
                    <a:pt x="420847" y="1424973"/>
                    <a:pt x="349912" y="1505887"/>
                    <a:pt x="293156" y="1596591"/>
                  </a:cubicBezTo>
                  <a:cubicBezTo>
                    <a:pt x="236401" y="1687296"/>
                    <a:pt x="205528" y="1792518"/>
                    <a:pt x="200539" y="1912257"/>
                  </a:cubicBezTo>
                  <a:lnTo>
                    <a:pt x="1130313" y="1912257"/>
                  </a:lnTo>
                  <a:cubicBezTo>
                    <a:pt x="1156963" y="1912952"/>
                    <a:pt x="1179625" y="1922954"/>
                    <a:pt x="1198299" y="1942260"/>
                  </a:cubicBezTo>
                  <a:cubicBezTo>
                    <a:pt x="1216972" y="1961567"/>
                    <a:pt x="1226721" y="1986002"/>
                    <a:pt x="1227544" y="2015566"/>
                  </a:cubicBezTo>
                  <a:cubicBezTo>
                    <a:pt x="1226721" y="2042217"/>
                    <a:pt x="1216972" y="2064877"/>
                    <a:pt x="1198299" y="2083549"/>
                  </a:cubicBezTo>
                  <a:cubicBezTo>
                    <a:pt x="1179625" y="2102226"/>
                    <a:pt x="1156963" y="2111971"/>
                    <a:pt x="1130313" y="2112795"/>
                  </a:cubicBezTo>
                  <a:lnTo>
                    <a:pt x="100270" y="2112795"/>
                  </a:lnTo>
                  <a:cubicBezTo>
                    <a:pt x="75455" y="2112227"/>
                    <a:pt x="54439" y="2103492"/>
                    <a:pt x="37221" y="2086590"/>
                  </a:cubicBezTo>
                  <a:cubicBezTo>
                    <a:pt x="20003" y="2069688"/>
                    <a:pt x="9622" y="2048038"/>
                    <a:pt x="6077" y="2021642"/>
                  </a:cubicBezTo>
                  <a:cubicBezTo>
                    <a:pt x="4494" y="2006197"/>
                    <a:pt x="3102" y="1989989"/>
                    <a:pt x="1899" y="1973026"/>
                  </a:cubicBezTo>
                  <a:cubicBezTo>
                    <a:pt x="696" y="1956062"/>
                    <a:pt x="63" y="1939856"/>
                    <a:pt x="0" y="1924410"/>
                  </a:cubicBezTo>
                  <a:cubicBezTo>
                    <a:pt x="2382" y="1767668"/>
                    <a:pt x="36105" y="1632812"/>
                    <a:pt x="101170" y="1519842"/>
                  </a:cubicBezTo>
                  <a:cubicBezTo>
                    <a:pt x="166235" y="1406874"/>
                    <a:pt x="248348" y="1308257"/>
                    <a:pt x="347512" y="1223986"/>
                  </a:cubicBezTo>
                  <a:cubicBezTo>
                    <a:pt x="446675" y="1139714"/>
                    <a:pt x="548595" y="1062251"/>
                    <a:pt x="653272" y="991598"/>
                  </a:cubicBezTo>
                  <a:cubicBezTo>
                    <a:pt x="761771" y="917981"/>
                    <a:pt x="854698" y="839613"/>
                    <a:pt x="932052" y="756496"/>
                  </a:cubicBezTo>
                  <a:cubicBezTo>
                    <a:pt x="1009407" y="673381"/>
                    <a:pt x="1049160" y="589695"/>
                    <a:pt x="1051312" y="505443"/>
                  </a:cubicBezTo>
                  <a:cubicBezTo>
                    <a:pt x="1045868" y="383523"/>
                    <a:pt x="1002823" y="300726"/>
                    <a:pt x="922177" y="257048"/>
                  </a:cubicBezTo>
                  <a:cubicBezTo>
                    <a:pt x="841531" y="213369"/>
                    <a:pt x="737716" y="192859"/>
                    <a:pt x="610734" y="195520"/>
                  </a:cubicBezTo>
                  <a:cubicBezTo>
                    <a:pt x="545913" y="197418"/>
                    <a:pt x="475015" y="202736"/>
                    <a:pt x="398040" y="211470"/>
                  </a:cubicBezTo>
                  <a:cubicBezTo>
                    <a:pt x="321065" y="220207"/>
                    <a:pt x="244091" y="230081"/>
                    <a:pt x="167116" y="241095"/>
                  </a:cubicBezTo>
                  <a:cubicBezTo>
                    <a:pt x="142998" y="240778"/>
                    <a:pt x="119830" y="233056"/>
                    <a:pt x="97611" y="217926"/>
                  </a:cubicBezTo>
                  <a:cubicBezTo>
                    <a:pt x="75392" y="202798"/>
                    <a:pt x="62099" y="182162"/>
                    <a:pt x="57731" y="156018"/>
                  </a:cubicBezTo>
                  <a:cubicBezTo>
                    <a:pt x="55199" y="129306"/>
                    <a:pt x="61782" y="105248"/>
                    <a:pt x="77481" y="83853"/>
                  </a:cubicBezTo>
                  <a:cubicBezTo>
                    <a:pt x="93180" y="62458"/>
                    <a:pt x="114956" y="49036"/>
                    <a:pt x="142808" y="43593"/>
                  </a:cubicBezTo>
                  <a:lnTo>
                    <a:pt x="185347" y="37518"/>
                  </a:lnTo>
                  <a:lnTo>
                    <a:pt x="182309" y="37518"/>
                  </a:lnTo>
                  <a:cubicBezTo>
                    <a:pt x="254156" y="28021"/>
                    <a:pt x="326193" y="19665"/>
                    <a:pt x="398420" y="12449"/>
                  </a:cubicBezTo>
                  <a:cubicBezTo>
                    <a:pt x="470647" y="5235"/>
                    <a:pt x="540405" y="1435"/>
                    <a:pt x="607695" y="1055"/>
                  </a:cubicBezTo>
                  <a:cubicBezTo>
                    <a:pt x="630579" y="130"/>
                    <a:pt x="652952" y="-186"/>
                    <a:pt x="674815" y="104"/>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2"/>
            <p:cNvSpPr/>
            <p:nvPr/>
          </p:nvSpPr>
          <p:spPr>
            <a:xfrm>
              <a:off x="646562" y="3251974"/>
              <a:ext cx="593870" cy="926037"/>
            </a:xfrm>
            <a:custGeom>
              <a:avLst/>
              <a:gdLst/>
              <a:ahLst/>
              <a:cxnLst/>
              <a:rect l="l" t="t" r="r" b="b"/>
              <a:pathLst>
                <a:path w="1350388" h="2105692" extrusionOk="0">
                  <a:moveTo>
                    <a:pt x="687971" y="25"/>
                  </a:moveTo>
                  <a:lnTo>
                    <a:pt x="712279" y="25"/>
                  </a:lnTo>
                  <a:cubicBezTo>
                    <a:pt x="894524" y="11672"/>
                    <a:pt x="1037459" y="72695"/>
                    <a:pt x="1141084" y="183094"/>
                  </a:cubicBezTo>
                  <a:cubicBezTo>
                    <a:pt x="1244708" y="293492"/>
                    <a:pt x="1309403" y="428958"/>
                    <a:pt x="1335166" y="589488"/>
                  </a:cubicBezTo>
                  <a:cubicBezTo>
                    <a:pt x="1339661" y="614115"/>
                    <a:pt x="1342826" y="640070"/>
                    <a:pt x="1344661" y="667351"/>
                  </a:cubicBezTo>
                  <a:cubicBezTo>
                    <a:pt x="1346497" y="694634"/>
                    <a:pt x="1347383" y="721346"/>
                    <a:pt x="1347320" y="747490"/>
                  </a:cubicBezTo>
                  <a:lnTo>
                    <a:pt x="1350359" y="1242763"/>
                  </a:lnTo>
                  <a:cubicBezTo>
                    <a:pt x="1351055" y="1358097"/>
                    <a:pt x="1339028" y="1469254"/>
                    <a:pt x="1314277" y="1576235"/>
                  </a:cubicBezTo>
                  <a:cubicBezTo>
                    <a:pt x="1289526" y="1683214"/>
                    <a:pt x="1247873" y="1777661"/>
                    <a:pt x="1189319" y="1859572"/>
                  </a:cubicBezTo>
                  <a:cubicBezTo>
                    <a:pt x="1132728" y="1938763"/>
                    <a:pt x="1056006" y="1999152"/>
                    <a:pt x="959155" y="2040745"/>
                  </a:cubicBezTo>
                  <a:cubicBezTo>
                    <a:pt x="862304" y="2082331"/>
                    <a:pt x="756717" y="2103980"/>
                    <a:pt x="642394" y="2105692"/>
                  </a:cubicBezTo>
                  <a:cubicBezTo>
                    <a:pt x="510952" y="2093741"/>
                    <a:pt x="400441" y="2053828"/>
                    <a:pt x="310863" y="1985953"/>
                  </a:cubicBezTo>
                  <a:cubicBezTo>
                    <a:pt x="221284" y="1918072"/>
                    <a:pt x="151287" y="1833145"/>
                    <a:pt x="100870" y="1731170"/>
                  </a:cubicBezTo>
                  <a:cubicBezTo>
                    <a:pt x="50454" y="1629191"/>
                    <a:pt x="18269" y="1521083"/>
                    <a:pt x="4314" y="1406840"/>
                  </a:cubicBezTo>
                  <a:cubicBezTo>
                    <a:pt x="2669" y="1380570"/>
                    <a:pt x="1403" y="1352588"/>
                    <a:pt x="516" y="1322901"/>
                  </a:cubicBezTo>
                  <a:cubicBezTo>
                    <a:pt x="-370" y="1293213"/>
                    <a:pt x="-117" y="1264475"/>
                    <a:pt x="1276" y="1236684"/>
                  </a:cubicBezTo>
                  <a:cubicBezTo>
                    <a:pt x="1403" y="1163510"/>
                    <a:pt x="1909" y="1089572"/>
                    <a:pt x="2795" y="1014877"/>
                  </a:cubicBezTo>
                  <a:cubicBezTo>
                    <a:pt x="3681" y="940180"/>
                    <a:pt x="4188" y="866245"/>
                    <a:pt x="4314" y="793068"/>
                  </a:cubicBezTo>
                  <a:cubicBezTo>
                    <a:pt x="4251" y="681719"/>
                    <a:pt x="18811" y="577779"/>
                    <a:pt x="47993" y="481244"/>
                  </a:cubicBezTo>
                  <a:cubicBezTo>
                    <a:pt x="77175" y="384708"/>
                    <a:pt x="121359" y="298240"/>
                    <a:pt x="180546" y="221834"/>
                  </a:cubicBezTo>
                  <a:cubicBezTo>
                    <a:pt x="235112" y="151253"/>
                    <a:pt x="304490" y="96436"/>
                    <a:pt x="388681" y="57377"/>
                  </a:cubicBezTo>
                  <a:cubicBezTo>
                    <a:pt x="472872" y="18320"/>
                    <a:pt x="572635" y="-797"/>
                    <a:pt x="687971" y="25"/>
                  </a:cubicBezTo>
                  <a:close/>
                  <a:moveTo>
                    <a:pt x="706202" y="197526"/>
                  </a:moveTo>
                  <a:cubicBezTo>
                    <a:pt x="621188" y="194804"/>
                    <a:pt x="547378" y="206326"/>
                    <a:pt x="484773" y="232090"/>
                  </a:cubicBezTo>
                  <a:cubicBezTo>
                    <a:pt x="422168" y="257852"/>
                    <a:pt x="370387" y="295960"/>
                    <a:pt x="329431" y="346412"/>
                  </a:cubicBezTo>
                  <a:cubicBezTo>
                    <a:pt x="287082" y="401803"/>
                    <a:pt x="255558" y="468013"/>
                    <a:pt x="234859" y="545052"/>
                  </a:cubicBezTo>
                  <a:cubicBezTo>
                    <a:pt x="214159" y="622091"/>
                    <a:pt x="203144" y="705776"/>
                    <a:pt x="201815" y="796106"/>
                  </a:cubicBezTo>
                  <a:cubicBezTo>
                    <a:pt x="201562" y="869156"/>
                    <a:pt x="200549" y="942585"/>
                    <a:pt x="198776" y="1016396"/>
                  </a:cubicBezTo>
                  <a:cubicBezTo>
                    <a:pt x="197004" y="1090205"/>
                    <a:pt x="195992" y="1163635"/>
                    <a:pt x="195738" y="1236684"/>
                  </a:cubicBezTo>
                  <a:cubicBezTo>
                    <a:pt x="194156" y="1284097"/>
                    <a:pt x="195802" y="1332082"/>
                    <a:pt x="200676" y="1380633"/>
                  </a:cubicBezTo>
                  <a:cubicBezTo>
                    <a:pt x="205550" y="1429187"/>
                    <a:pt x="214033" y="1476408"/>
                    <a:pt x="226123" y="1522300"/>
                  </a:cubicBezTo>
                  <a:cubicBezTo>
                    <a:pt x="249861" y="1632002"/>
                    <a:pt x="295818" y="1721765"/>
                    <a:pt x="363994" y="1791585"/>
                  </a:cubicBezTo>
                  <a:cubicBezTo>
                    <a:pt x="432169" y="1861409"/>
                    <a:pt x="525983" y="1900276"/>
                    <a:pt x="645432" y="1908188"/>
                  </a:cubicBezTo>
                  <a:cubicBezTo>
                    <a:pt x="733232" y="1911036"/>
                    <a:pt x="808307" y="1898502"/>
                    <a:pt x="870659" y="1870587"/>
                  </a:cubicBezTo>
                  <a:cubicBezTo>
                    <a:pt x="933011" y="1842672"/>
                    <a:pt x="984539" y="1800512"/>
                    <a:pt x="1025242" y="1744112"/>
                  </a:cubicBezTo>
                  <a:cubicBezTo>
                    <a:pt x="1071768" y="1679163"/>
                    <a:pt x="1104812" y="1603200"/>
                    <a:pt x="1124372" y="1516226"/>
                  </a:cubicBezTo>
                  <a:cubicBezTo>
                    <a:pt x="1143932" y="1429249"/>
                    <a:pt x="1153427" y="1338093"/>
                    <a:pt x="1152858" y="1242763"/>
                  </a:cubicBezTo>
                  <a:lnTo>
                    <a:pt x="1149819" y="747490"/>
                  </a:lnTo>
                  <a:cubicBezTo>
                    <a:pt x="1150326" y="664945"/>
                    <a:pt x="1137159" y="583919"/>
                    <a:pt x="1110319" y="504411"/>
                  </a:cubicBezTo>
                  <a:cubicBezTo>
                    <a:pt x="1079618" y="419081"/>
                    <a:pt x="1030116" y="348186"/>
                    <a:pt x="961814" y="291720"/>
                  </a:cubicBezTo>
                  <a:cubicBezTo>
                    <a:pt x="893511" y="235254"/>
                    <a:pt x="808307" y="203857"/>
                    <a:pt x="706202" y="197526"/>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8" name="Google Shape;118;p2"/>
          <p:cNvSpPr/>
          <p:nvPr/>
        </p:nvSpPr>
        <p:spPr>
          <a:xfrm>
            <a:off x="7323414" y="2213004"/>
            <a:ext cx="2986494"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altLang="en-US"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可行性</a:t>
            </a:r>
            <a:r>
              <a:rPr lang="zh-CN"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分析 </a:t>
            </a:r>
            <a:endParaRPr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0"/>
              </a:spcBef>
              <a:spcAft>
                <a:spcPts val="0"/>
              </a:spcAft>
              <a:buClr>
                <a:srgbClr val="000000"/>
              </a:buClr>
              <a:buSzPts val="1200"/>
              <a:buFont typeface="Arial" panose="020B0604020202020204"/>
              <a:buNone/>
            </a:pPr>
            <a:r>
              <a:rPr lang="en-US" altLang="zh-CN" sz="1600"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FEASIBILITY</a:t>
            </a:r>
            <a:r>
              <a:rPr lang="zh-CN" sz="16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 ANALYSIS</a:t>
            </a:r>
            <a:endParaRPr sz="16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000000"/>
              </a:buClr>
              <a:buSzPts val="1000"/>
              <a:buFont typeface="Arial" panose="020B0604020202020204"/>
              <a:buNone/>
            </a:pPr>
            <a:r>
              <a:rPr lang="zh-CN" altLang="en-US" sz="1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面向项目关键科学、技术及瓶颈问题的具体解决思路</a:t>
            </a:r>
            <a:endParaRPr sz="1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9" name="Google Shape;119;p2"/>
          <p:cNvSpPr/>
          <p:nvPr/>
        </p:nvSpPr>
        <p:spPr>
          <a:xfrm>
            <a:off x="7276993" y="3888703"/>
            <a:ext cx="2986494"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zh-CN" altLang="en-US"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实施计划</a:t>
            </a:r>
            <a:r>
              <a:rPr lang="en-US" altLang="zh-CN"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&amp;</a:t>
            </a:r>
            <a:r>
              <a:rPr lang="zh-CN" altLang="en-US"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经费预算</a:t>
            </a:r>
            <a:endParaRPr sz="24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0"/>
              </a:spcBef>
              <a:spcAft>
                <a:spcPts val="0"/>
              </a:spcAft>
              <a:buClr>
                <a:srgbClr val="000000"/>
              </a:buClr>
              <a:buSzPts val="1200"/>
              <a:buFont typeface="Arial" panose="020B0604020202020204"/>
              <a:buNone/>
            </a:pPr>
            <a:r>
              <a:rPr lang="en-US" altLang="zh-CN" sz="16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PLAN AND BUDGET</a:t>
            </a:r>
            <a:endParaRPr sz="16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000000"/>
              </a:buClr>
              <a:buSzPts val="1000"/>
              <a:buFont typeface="Arial" panose="020B0604020202020204"/>
              <a:buNone/>
            </a:pPr>
            <a:r>
              <a:rPr lang="zh-CN" altLang="en-US" sz="1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事半功倍，是为大成</a:t>
            </a:r>
            <a:endParaRPr sz="1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0" name="Google Shape;120;p2"/>
          <p:cNvGrpSpPr/>
          <p:nvPr/>
        </p:nvGrpSpPr>
        <p:grpSpPr>
          <a:xfrm>
            <a:off x="6323313" y="2443192"/>
            <a:ext cx="746870" cy="555285"/>
            <a:chOff x="646562" y="4837273"/>
            <a:chExt cx="1269135" cy="943580"/>
          </a:xfrm>
        </p:grpSpPr>
        <p:sp>
          <p:nvSpPr>
            <p:cNvPr id="121" name="Google Shape;121;p2"/>
            <p:cNvSpPr/>
            <p:nvPr/>
          </p:nvSpPr>
          <p:spPr>
            <a:xfrm>
              <a:off x="1364874" y="4837273"/>
              <a:ext cx="550823" cy="943580"/>
            </a:xfrm>
            <a:custGeom>
              <a:avLst/>
              <a:gdLst/>
              <a:ahLst/>
              <a:cxnLst/>
              <a:rect l="l" t="t" r="r" b="b"/>
              <a:pathLst>
                <a:path w="1252502" h="2145581" extrusionOk="0">
                  <a:moveTo>
                    <a:pt x="535419" y="379"/>
                  </a:moveTo>
                  <a:cubicBezTo>
                    <a:pt x="630625" y="-1835"/>
                    <a:pt x="720513" y="5633"/>
                    <a:pt x="805084" y="22788"/>
                  </a:cubicBezTo>
                  <a:cubicBezTo>
                    <a:pt x="889655" y="39943"/>
                    <a:pt x="962831" y="70961"/>
                    <a:pt x="1024613" y="115841"/>
                  </a:cubicBezTo>
                  <a:cubicBezTo>
                    <a:pt x="1080762" y="158887"/>
                    <a:pt x="1125706" y="208008"/>
                    <a:pt x="1159446" y="263207"/>
                  </a:cubicBezTo>
                  <a:cubicBezTo>
                    <a:pt x="1193186" y="318407"/>
                    <a:pt x="1216101" y="376645"/>
                    <a:pt x="1228191" y="437920"/>
                  </a:cubicBezTo>
                  <a:cubicBezTo>
                    <a:pt x="1229774" y="455834"/>
                    <a:pt x="1231167" y="473179"/>
                    <a:pt x="1232369" y="489955"/>
                  </a:cubicBezTo>
                  <a:cubicBezTo>
                    <a:pt x="1233572" y="506728"/>
                    <a:pt x="1234205" y="524833"/>
                    <a:pt x="1234268" y="544265"/>
                  </a:cubicBezTo>
                  <a:cubicBezTo>
                    <a:pt x="1233762" y="635611"/>
                    <a:pt x="1213505" y="723347"/>
                    <a:pt x="1173499" y="807475"/>
                  </a:cubicBezTo>
                  <a:cubicBezTo>
                    <a:pt x="1133492" y="891602"/>
                    <a:pt x="1076774" y="961867"/>
                    <a:pt x="1003344" y="1018269"/>
                  </a:cubicBezTo>
                  <a:cubicBezTo>
                    <a:pt x="1084180" y="1070682"/>
                    <a:pt x="1145836" y="1142086"/>
                    <a:pt x="1188311" y="1232481"/>
                  </a:cubicBezTo>
                  <a:cubicBezTo>
                    <a:pt x="1230787" y="1322876"/>
                    <a:pt x="1252183" y="1418588"/>
                    <a:pt x="1252499" y="1519617"/>
                  </a:cubicBezTo>
                  <a:cubicBezTo>
                    <a:pt x="1252752" y="1607606"/>
                    <a:pt x="1234775" y="1693695"/>
                    <a:pt x="1198566" y="1777887"/>
                  </a:cubicBezTo>
                  <a:cubicBezTo>
                    <a:pt x="1162358" y="1862078"/>
                    <a:pt x="1106399" y="1936015"/>
                    <a:pt x="1030690" y="1999696"/>
                  </a:cubicBezTo>
                  <a:cubicBezTo>
                    <a:pt x="960995" y="2053629"/>
                    <a:pt x="880096" y="2091609"/>
                    <a:pt x="787992" y="2113639"/>
                  </a:cubicBezTo>
                  <a:cubicBezTo>
                    <a:pt x="695889" y="2135668"/>
                    <a:pt x="600557" y="2146302"/>
                    <a:pt x="501996" y="2145543"/>
                  </a:cubicBezTo>
                  <a:cubicBezTo>
                    <a:pt x="462559" y="2145606"/>
                    <a:pt x="419894" y="2144720"/>
                    <a:pt x="374000" y="2142884"/>
                  </a:cubicBezTo>
                  <a:cubicBezTo>
                    <a:pt x="328107" y="2141048"/>
                    <a:pt x="287720" y="2137884"/>
                    <a:pt x="252841" y="2133389"/>
                  </a:cubicBezTo>
                  <a:cubicBezTo>
                    <a:pt x="229672" y="2130286"/>
                    <a:pt x="206124" y="2126616"/>
                    <a:pt x="182196" y="2122375"/>
                  </a:cubicBezTo>
                  <a:cubicBezTo>
                    <a:pt x="158268" y="2118133"/>
                    <a:pt x="136240" y="2113702"/>
                    <a:pt x="116110" y="2109081"/>
                  </a:cubicBezTo>
                  <a:lnTo>
                    <a:pt x="76609" y="2096927"/>
                  </a:lnTo>
                  <a:cubicBezTo>
                    <a:pt x="45782" y="2089837"/>
                    <a:pt x="23879" y="2074392"/>
                    <a:pt x="10902" y="2050591"/>
                  </a:cubicBezTo>
                  <a:cubicBezTo>
                    <a:pt x="-2075" y="2026789"/>
                    <a:pt x="-3467" y="2000708"/>
                    <a:pt x="6725" y="1972350"/>
                  </a:cubicBezTo>
                  <a:lnTo>
                    <a:pt x="6725" y="1966273"/>
                  </a:lnTo>
                  <a:cubicBezTo>
                    <a:pt x="15144" y="1943041"/>
                    <a:pt x="30209" y="1925696"/>
                    <a:pt x="51922" y="1914239"/>
                  </a:cubicBezTo>
                  <a:cubicBezTo>
                    <a:pt x="73634" y="1902781"/>
                    <a:pt x="97056" y="1899869"/>
                    <a:pt x="122187" y="1905504"/>
                  </a:cubicBezTo>
                  <a:cubicBezTo>
                    <a:pt x="148710" y="1911706"/>
                    <a:pt x="176183" y="1917530"/>
                    <a:pt x="204605" y="1922974"/>
                  </a:cubicBezTo>
                  <a:cubicBezTo>
                    <a:pt x="233027" y="1928418"/>
                    <a:pt x="258222" y="1932723"/>
                    <a:pt x="280187" y="1935887"/>
                  </a:cubicBezTo>
                  <a:cubicBezTo>
                    <a:pt x="313610" y="1940509"/>
                    <a:pt x="351591" y="1944180"/>
                    <a:pt x="394130" y="1946903"/>
                  </a:cubicBezTo>
                  <a:cubicBezTo>
                    <a:pt x="436669" y="1949624"/>
                    <a:pt x="474650" y="1951017"/>
                    <a:pt x="508073" y="1951080"/>
                  </a:cubicBezTo>
                  <a:cubicBezTo>
                    <a:pt x="588213" y="1951523"/>
                    <a:pt x="663415" y="1943800"/>
                    <a:pt x="733680" y="1927911"/>
                  </a:cubicBezTo>
                  <a:cubicBezTo>
                    <a:pt x="803944" y="1912023"/>
                    <a:pt x="862435" y="1885310"/>
                    <a:pt x="909152" y="1847772"/>
                  </a:cubicBezTo>
                  <a:cubicBezTo>
                    <a:pt x="958970" y="1807196"/>
                    <a:pt x="995305" y="1757694"/>
                    <a:pt x="1018157" y="1699267"/>
                  </a:cubicBezTo>
                  <a:cubicBezTo>
                    <a:pt x="1041009" y="1640840"/>
                    <a:pt x="1052277" y="1579943"/>
                    <a:pt x="1051960" y="1516578"/>
                  </a:cubicBezTo>
                  <a:cubicBezTo>
                    <a:pt x="1051264" y="1429792"/>
                    <a:pt x="1029108" y="1351171"/>
                    <a:pt x="985493" y="1280715"/>
                  </a:cubicBezTo>
                  <a:cubicBezTo>
                    <a:pt x="941878" y="1210262"/>
                    <a:pt x="880982" y="1167344"/>
                    <a:pt x="802805" y="1151962"/>
                  </a:cubicBezTo>
                  <a:cubicBezTo>
                    <a:pt x="708486" y="1141770"/>
                    <a:pt x="609988" y="1135566"/>
                    <a:pt x="507313" y="1133350"/>
                  </a:cubicBezTo>
                  <a:cubicBezTo>
                    <a:pt x="404638" y="1131135"/>
                    <a:pt x="307660" y="1130249"/>
                    <a:pt x="216379" y="1130692"/>
                  </a:cubicBezTo>
                  <a:lnTo>
                    <a:pt x="155610" y="1130692"/>
                  </a:lnTo>
                  <a:cubicBezTo>
                    <a:pt x="140544" y="1130819"/>
                    <a:pt x="127377" y="1129046"/>
                    <a:pt x="116110" y="1125374"/>
                  </a:cubicBezTo>
                  <a:cubicBezTo>
                    <a:pt x="104842" y="1121703"/>
                    <a:pt x="94714" y="1115373"/>
                    <a:pt x="85725" y="1106384"/>
                  </a:cubicBezTo>
                  <a:cubicBezTo>
                    <a:pt x="67494" y="1088154"/>
                    <a:pt x="58379" y="1063846"/>
                    <a:pt x="58379" y="1033461"/>
                  </a:cubicBezTo>
                  <a:cubicBezTo>
                    <a:pt x="59075" y="1004152"/>
                    <a:pt x="68317" y="980732"/>
                    <a:pt x="86105" y="963197"/>
                  </a:cubicBezTo>
                  <a:cubicBezTo>
                    <a:pt x="103892" y="945661"/>
                    <a:pt x="126048" y="936673"/>
                    <a:pt x="152571" y="936229"/>
                  </a:cubicBezTo>
                  <a:lnTo>
                    <a:pt x="395649" y="936229"/>
                  </a:lnTo>
                  <a:cubicBezTo>
                    <a:pt x="419830" y="936167"/>
                    <a:pt x="443632" y="936294"/>
                    <a:pt x="467054" y="936610"/>
                  </a:cubicBezTo>
                  <a:cubicBezTo>
                    <a:pt x="490475" y="936926"/>
                    <a:pt x="514276" y="937812"/>
                    <a:pt x="538458" y="939268"/>
                  </a:cubicBezTo>
                  <a:cubicBezTo>
                    <a:pt x="545041" y="935723"/>
                    <a:pt x="553143" y="933699"/>
                    <a:pt x="562766" y="933191"/>
                  </a:cubicBezTo>
                  <a:cubicBezTo>
                    <a:pt x="639234" y="927621"/>
                    <a:pt x="714183" y="917493"/>
                    <a:pt x="787613" y="902806"/>
                  </a:cubicBezTo>
                  <a:cubicBezTo>
                    <a:pt x="864587" y="884386"/>
                    <a:pt x="925610" y="840707"/>
                    <a:pt x="970680" y="771771"/>
                  </a:cubicBezTo>
                  <a:cubicBezTo>
                    <a:pt x="1015751" y="702837"/>
                    <a:pt x="1038793" y="628014"/>
                    <a:pt x="1039806" y="547305"/>
                  </a:cubicBezTo>
                  <a:cubicBezTo>
                    <a:pt x="1039553" y="497677"/>
                    <a:pt x="1027905" y="448807"/>
                    <a:pt x="1004863" y="400698"/>
                  </a:cubicBezTo>
                  <a:cubicBezTo>
                    <a:pt x="981822" y="352589"/>
                    <a:pt x="948905" y="311315"/>
                    <a:pt x="906113" y="276882"/>
                  </a:cubicBezTo>
                  <a:cubicBezTo>
                    <a:pt x="862688" y="246813"/>
                    <a:pt x="809008" y="225670"/>
                    <a:pt x="745074" y="213453"/>
                  </a:cubicBezTo>
                  <a:cubicBezTo>
                    <a:pt x="681139" y="201235"/>
                    <a:pt x="612267" y="196046"/>
                    <a:pt x="538458" y="197879"/>
                  </a:cubicBezTo>
                  <a:cubicBezTo>
                    <a:pt x="472434" y="199525"/>
                    <a:pt x="400903" y="203830"/>
                    <a:pt x="323865" y="210794"/>
                  </a:cubicBezTo>
                  <a:cubicBezTo>
                    <a:pt x="246827" y="217757"/>
                    <a:pt x="177575" y="226618"/>
                    <a:pt x="116110" y="237382"/>
                  </a:cubicBezTo>
                  <a:cubicBezTo>
                    <a:pt x="89523" y="241369"/>
                    <a:pt x="65975" y="235673"/>
                    <a:pt x="45465" y="220289"/>
                  </a:cubicBezTo>
                  <a:cubicBezTo>
                    <a:pt x="24955" y="204907"/>
                    <a:pt x="12042" y="183257"/>
                    <a:pt x="6725" y="155342"/>
                  </a:cubicBezTo>
                  <a:cubicBezTo>
                    <a:pt x="5142" y="142998"/>
                    <a:pt x="5269" y="130464"/>
                    <a:pt x="7104" y="117740"/>
                  </a:cubicBezTo>
                  <a:cubicBezTo>
                    <a:pt x="8940" y="105016"/>
                    <a:pt x="12865" y="93243"/>
                    <a:pt x="18878" y="82419"/>
                  </a:cubicBezTo>
                  <a:cubicBezTo>
                    <a:pt x="26601" y="70326"/>
                    <a:pt x="36223" y="61086"/>
                    <a:pt x="47744" y="54692"/>
                  </a:cubicBezTo>
                  <a:cubicBezTo>
                    <a:pt x="59265" y="48298"/>
                    <a:pt x="71925" y="44374"/>
                    <a:pt x="85725" y="42918"/>
                  </a:cubicBezTo>
                  <a:cubicBezTo>
                    <a:pt x="148520" y="32031"/>
                    <a:pt x="220431" y="22661"/>
                    <a:pt x="301456" y="14813"/>
                  </a:cubicBezTo>
                  <a:cubicBezTo>
                    <a:pt x="382483" y="6962"/>
                    <a:pt x="460470" y="2153"/>
                    <a:pt x="535419" y="379"/>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 name="Google Shape;122;p2"/>
            <p:cNvSpPr/>
            <p:nvPr/>
          </p:nvSpPr>
          <p:spPr>
            <a:xfrm>
              <a:off x="646562" y="4852128"/>
              <a:ext cx="593870" cy="926036"/>
            </a:xfrm>
            <a:custGeom>
              <a:avLst/>
              <a:gdLst/>
              <a:ahLst/>
              <a:cxnLst/>
              <a:rect l="l" t="t" r="r" b="b"/>
              <a:pathLst>
                <a:path w="1350388" h="2105688" extrusionOk="0">
                  <a:moveTo>
                    <a:pt x="687971" y="25"/>
                  </a:moveTo>
                  <a:lnTo>
                    <a:pt x="712279" y="25"/>
                  </a:lnTo>
                  <a:cubicBezTo>
                    <a:pt x="894524" y="11671"/>
                    <a:pt x="1037459" y="72695"/>
                    <a:pt x="1141084" y="183093"/>
                  </a:cubicBezTo>
                  <a:cubicBezTo>
                    <a:pt x="1244708" y="293490"/>
                    <a:pt x="1309403" y="428956"/>
                    <a:pt x="1335166" y="589489"/>
                  </a:cubicBezTo>
                  <a:cubicBezTo>
                    <a:pt x="1339661" y="614113"/>
                    <a:pt x="1342826" y="640067"/>
                    <a:pt x="1344661" y="667350"/>
                  </a:cubicBezTo>
                  <a:cubicBezTo>
                    <a:pt x="1346497" y="694633"/>
                    <a:pt x="1347383" y="721346"/>
                    <a:pt x="1347320" y="747489"/>
                  </a:cubicBezTo>
                  <a:lnTo>
                    <a:pt x="1350359" y="1242761"/>
                  </a:lnTo>
                  <a:cubicBezTo>
                    <a:pt x="1351055" y="1358096"/>
                    <a:pt x="1339028" y="1469254"/>
                    <a:pt x="1314277" y="1576233"/>
                  </a:cubicBezTo>
                  <a:cubicBezTo>
                    <a:pt x="1289526" y="1683213"/>
                    <a:pt x="1247873" y="1777659"/>
                    <a:pt x="1189319" y="1859571"/>
                  </a:cubicBezTo>
                  <a:cubicBezTo>
                    <a:pt x="1132728" y="1938761"/>
                    <a:pt x="1056006" y="1999151"/>
                    <a:pt x="959155" y="2040740"/>
                  </a:cubicBezTo>
                  <a:cubicBezTo>
                    <a:pt x="862304" y="2082330"/>
                    <a:pt x="756716" y="2103979"/>
                    <a:pt x="642394" y="2105688"/>
                  </a:cubicBezTo>
                  <a:cubicBezTo>
                    <a:pt x="510952" y="2093740"/>
                    <a:pt x="400441" y="2053827"/>
                    <a:pt x="310863" y="1985949"/>
                  </a:cubicBezTo>
                  <a:cubicBezTo>
                    <a:pt x="221284" y="1918071"/>
                    <a:pt x="151287" y="1833144"/>
                    <a:pt x="100870" y="1731168"/>
                  </a:cubicBezTo>
                  <a:cubicBezTo>
                    <a:pt x="50454" y="1629192"/>
                    <a:pt x="18269" y="1521082"/>
                    <a:pt x="4314" y="1406839"/>
                  </a:cubicBezTo>
                  <a:cubicBezTo>
                    <a:pt x="2669" y="1380568"/>
                    <a:pt x="1402" y="1352588"/>
                    <a:pt x="516" y="1322901"/>
                  </a:cubicBezTo>
                  <a:cubicBezTo>
                    <a:pt x="-370" y="1293212"/>
                    <a:pt x="-117" y="1264473"/>
                    <a:pt x="1276" y="1236684"/>
                  </a:cubicBezTo>
                  <a:cubicBezTo>
                    <a:pt x="1402" y="1163507"/>
                    <a:pt x="1909" y="1089571"/>
                    <a:pt x="2795" y="1014875"/>
                  </a:cubicBezTo>
                  <a:cubicBezTo>
                    <a:pt x="3681" y="940179"/>
                    <a:pt x="4188" y="866243"/>
                    <a:pt x="4314" y="793067"/>
                  </a:cubicBezTo>
                  <a:cubicBezTo>
                    <a:pt x="4251" y="681719"/>
                    <a:pt x="18811" y="577778"/>
                    <a:pt x="47993" y="481243"/>
                  </a:cubicBezTo>
                  <a:cubicBezTo>
                    <a:pt x="77174" y="384708"/>
                    <a:pt x="121359" y="298239"/>
                    <a:pt x="180546" y="221833"/>
                  </a:cubicBezTo>
                  <a:cubicBezTo>
                    <a:pt x="235112" y="151253"/>
                    <a:pt x="304490" y="96433"/>
                    <a:pt x="388681" y="57376"/>
                  </a:cubicBezTo>
                  <a:cubicBezTo>
                    <a:pt x="472872" y="18319"/>
                    <a:pt x="572636" y="-799"/>
                    <a:pt x="687971" y="25"/>
                  </a:cubicBezTo>
                  <a:close/>
                  <a:moveTo>
                    <a:pt x="706202" y="197525"/>
                  </a:moveTo>
                  <a:cubicBezTo>
                    <a:pt x="621188" y="194803"/>
                    <a:pt x="547378" y="206325"/>
                    <a:pt x="484773" y="232088"/>
                  </a:cubicBezTo>
                  <a:cubicBezTo>
                    <a:pt x="422168" y="257852"/>
                    <a:pt x="370387" y="295959"/>
                    <a:pt x="329431" y="346411"/>
                  </a:cubicBezTo>
                  <a:cubicBezTo>
                    <a:pt x="287082" y="401799"/>
                    <a:pt x="255558" y="468013"/>
                    <a:pt x="234859" y="545052"/>
                  </a:cubicBezTo>
                  <a:cubicBezTo>
                    <a:pt x="214159" y="622089"/>
                    <a:pt x="203144" y="705774"/>
                    <a:pt x="201815" y="796105"/>
                  </a:cubicBezTo>
                  <a:cubicBezTo>
                    <a:pt x="201562" y="869155"/>
                    <a:pt x="200549" y="942585"/>
                    <a:pt x="198776" y="1016395"/>
                  </a:cubicBezTo>
                  <a:cubicBezTo>
                    <a:pt x="197004" y="1090204"/>
                    <a:pt x="195992" y="1163634"/>
                    <a:pt x="195738" y="1236684"/>
                  </a:cubicBezTo>
                  <a:cubicBezTo>
                    <a:pt x="194156" y="1284097"/>
                    <a:pt x="195802" y="1332078"/>
                    <a:pt x="200676" y="1380631"/>
                  </a:cubicBezTo>
                  <a:cubicBezTo>
                    <a:pt x="205550" y="1429184"/>
                    <a:pt x="214033" y="1476407"/>
                    <a:pt x="226123" y="1522301"/>
                  </a:cubicBezTo>
                  <a:cubicBezTo>
                    <a:pt x="249861" y="1632001"/>
                    <a:pt x="295818" y="1721764"/>
                    <a:pt x="363994" y="1791585"/>
                  </a:cubicBezTo>
                  <a:cubicBezTo>
                    <a:pt x="432169" y="1861407"/>
                    <a:pt x="525983" y="1900274"/>
                    <a:pt x="645432" y="1908187"/>
                  </a:cubicBezTo>
                  <a:cubicBezTo>
                    <a:pt x="733232" y="1911034"/>
                    <a:pt x="808307" y="1898502"/>
                    <a:pt x="870659" y="1870586"/>
                  </a:cubicBezTo>
                  <a:cubicBezTo>
                    <a:pt x="933011" y="1842670"/>
                    <a:pt x="984539" y="1800511"/>
                    <a:pt x="1025242" y="1744109"/>
                  </a:cubicBezTo>
                  <a:cubicBezTo>
                    <a:pt x="1071768" y="1679161"/>
                    <a:pt x="1104812" y="1603200"/>
                    <a:pt x="1124372" y="1516224"/>
                  </a:cubicBezTo>
                  <a:cubicBezTo>
                    <a:pt x="1143932" y="1429247"/>
                    <a:pt x="1153427" y="1338093"/>
                    <a:pt x="1152858" y="1242761"/>
                  </a:cubicBezTo>
                  <a:lnTo>
                    <a:pt x="1149819" y="747489"/>
                  </a:lnTo>
                  <a:cubicBezTo>
                    <a:pt x="1150326" y="664945"/>
                    <a:pt x="1137159" y="583919"/>
                    <a:pt x="1110319" y="504412"/>
                  </a:cubicBezTo>
                  <a:cubicBezTo>
                    <a:pt x="1079618" y="419082"/>
                    <a:pt x="1030116" y="348183"/>
                    <a:pt x="961814" y="291718"/>
                  </a:cubicBezTo>
                  <a:cubicBezTo>
                    <a:pt x="893511" y="235253"/>
                    <a:pt x="808307" y="203854"/>
                    <a:pt x="706202" y="19752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par>
                                <p:cTn id="24" presetID="10" presetClass="entr" presetSubtype="0" fill="hold" nodeType="withEffect">
                                  <p:stCondLst>
                                    <p:cond delay="0"/>
                                  </p:stCondLst>
                                  <p:childTnLst>
                                    <p:set>
                                      <p:cBhvr>
                                        <p:cTn id="25" dur="1" fill="hold">
                                          <p:stCondLst>
                                            <p:cond delay="0"/>
                                          </p:stCondLst>
                                        </p:cTn>
                                        <p:tgtEl>
                                          <p:spTgt spid="118"/>
                                        </p:tgtEl>
                                        <p:attrNameLst>
                                          <p:attrName>style.visibility</p:attrName>
                                        </p:attrNameLst>
                                      </p:cBhvr>
                                      <p:to>
                                        <p:strVal val="visible"/>
                                      </p:to>
                                    </p:set>
                                    <p:animEffect transition="in" filter="fade">
                                      <p:cBhvr>
                                        <p:cTn id="26" dur="500"/>
                                        <p:tgtEl>
                                          <p:spTgt spid="1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3"/>
          <p:cNvSpPr/>
          <p:nvPr/>
        </p:nvSpPr>
        <p:spPr>
          <a:xfrm>
            <a:off x="0" y="2811625"/>
            <a:ext cx="12192000" cy="40464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333" name="Google Shape;333;p13"/>
          <p:cNvSpPr/>
          <p:nvPr/>
        </p:nvSpPr>
        <p:spPr>
          <a:xfrm>
            <a:off x="4445000" y="1610084"/>
            <a:ext cx="3302100" cy="2334900"/>
          </a:xfrm>
          <a:prstGeom prst="diamond">
            <a:avLst/>
          </a:prstGeom>
          <a:solidFill>
            <a:srgbClr val="0C343D"/>
          </a:solidFill>
          <a:ln w="76200" cap="flat" cmpd="sng">
            <a:solidFill>
              <a:srgbClr val="D0E0E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334" name="Google Shape;334;p13"/>
          <p:cNvSpPr/>
          <p:nvPr/>
        </p:nvSpPr>
        <p:spPr>
          <a:xfrm>
            <a:off x="4089548" y="4232116"/>
            <a:ext cx="4033277"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zh-CN" altLang="en-US"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实施计划</a:t>
            </a:r>
            <a:r>
              <a:rPr lang="en-US" altLang="zh-CN"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&amp;</a:t>
            </a:r>
            <a:r>
              <a:rPr lang="zh-CN" altLang="en-US"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经费预算</a:t>
            </a:r>
            <a:r>
              <a:rPr lang="en-US" altLang="zh-CN" sz="20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PLAN AND BUDGET</a:t>
            </a:r>
            <a:endParaRPr sz="20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50000"/>
              </a:lnSpc>
              <a:spcBef>
                <a:spcPts val="0"/>
              </a:spcBef>
              <a:spcAft>
                <a:spcPts val="0"/>
              </a:spcAft>
              <a:buClr>
                <a:srgbClr val="000000"/>
              </a:buClr>
              <a:buSzPts val="1000"/>
              <a:buFont typeface="Arial" panose="020B0604020202020204"/>
              <a:buNone/>
            </a:pPr>
            <a:r>
              <a:rPr lang="zh-CN" altLang="en-US"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事半功倍，是为大成</a:t>
            </a:r>
            <a:endParaRPr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35" name="Google Shape;335;p13"/>
          <p:cNvSpPr/>
          <p:nvPr/>
        </p:nvSpPr>
        <p:spPr>
          <a:xfrm>
            <a:off x="5741446" y="2505065"/>
            <a:ext cx="351101" cy="547479"/>
          </a:xfrm>
          <a:custGeom>
            <a:avLst/>
            <a:gdLst/>
            <a:ahLst/>
            <a:cxnLst/>
            <a:rect l="l" t="t" r="r" b="b"/>
            <a:pathLst>
              <a:path w="1350388" h="2105689" extrusionOk="0">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336" name="Google Shape;336;p13"/>
          <p:cNvSpPr/>
          <p:nvPr/>
        </p:nvSpPr>
        <p:spPr>
          <a:xfrm>
            <a:off x="6106187" y="2504193"/>
            <a:ext cx="376833" cy="546682"/>
          </a:xfrm>
          <a:custGeom>
            <a:avLst/>
            <a:gdLst/>
            <a:ahLst/>
            <a:cxnLst/>
            <a:rect l="l" t="t" r="r" b="b"/>
            <a:pathLst>
              <a:path w="1449356" h="2102624" extrusionOk="0">
                <a:moveTo>
                  <a:pt x="1048278" y="0"/>
                </a:moveTo>
                <a:cubicBezTo>
                  <a:pt x="1079802" y="507"/>
                  <a:pt x="1107148" y="10887"/>
                  <a:pt x="1130317" y="31145"/>
                </a:cubicBezTo>
                <a:cubicBezTo>
                  <a:pt x="1153485" y="51401"/>
                  <a:pt x="1165639" y="78494"/>
                  <a:pt x="1166778" y="112424"/>
                </a:cubicBezTo>
                <a:lnTo>
                  <a:pt x="1166778" y="1346044"/>
                </a:lnTo>
                <a:lnTo>
                  <a:pt x="1352125" y="1346044"/>
                </a:lnTo>
                <a:cubicBezTo>
                  <a:pt x="1380105" y="1346740"/>
                  <a:pt x="1403147" y="1356742"/>
                  <a:pt x="1421251" y="1376049"/>
                </a:cubicBezTo>
                <a:cubicBezTo>
                  <a:pt x="1439355" y="1395355"/>
                  <a:pt x="1448724" y="1419790"/>
                  <a:pt x="1449356" y="1449352"/>
                </a:cubicBezTo>
                <a:cubicBezTo>
                  <a:pt x="1448724" y="1476002"/>
                  <a:pt x="1439355" y="1498664"/>
                  <a:pt x="1421251" y="1517338"/>
                </a:cubicBezTo>
                <a:cubicBezTo>
                  <a:pt x="1403147" y="1536012"/>
                  <a:pt x="1380105" y="1545761"/>
                  <a:pt x="1352125" y="1546583"/>
                </a:cubicBezTo>
                <a:lnTo>
                  <a:pt x="1166778" y="1546583"/>
                </a:lnTo>
                <a:lnTo>
                  <a:pt x="1166778" y="2005392"/>
                </a:lnTo>
                <a:cubicBezTo>
                  <a:pt x="1166209" y="2033373"/>
                  <a:pt x="1156713" y="2056414"/>
                  <a:pt x="1138293" y="2074518"/>
                </a:cubicBezTo>
                <a:cubicBezTo>
                  <a:pt x="1119872" y="2092623"/>
                  <a:pt x="1095944" y="2101991"/>
                  <a:pt x="1066509" y="2102624"/>
                </a:cubicBezTo>
                <a:cubicBezTo>
                  <a:pt x="1038529" y="2101991"/>
                  <a:pt x="1015488" y="2092623"/>
                  <a:pt x="997383" y="2074518"/>
                </a:cubicBezTo>
                <a:cubicBezTo>
                  <a:pt x="979279" y="2056414"/>
                  <a:pt x="969911" y="2033373"/>
                  <a:pt x="969278" y="2005392"/>
                </a:cubicBezTo>
                <a:lnTo>
                  <a:pt x="969278" y="1546583"/>
                </a:lnTo>
                <a:lnTo>
                  <a:pt x="112428" y="1546583"/>
                </a:lnTo>
                <a:cubicBezTo>
                  <a:pt x="85145" y="1546077"/>
                  <a:pt x="59950" y="1535696"/>
                  <a:pt x="36846" y="1515439"/>
                </a:cubicBezTo>
                <a:cubicBezTo>
                  <a:pt x="13741" y="1495181"/>
                  <a:pt x="1460" y="1468090"/>
                  <a:pt x="4" y="1434160"/>
                </a:cubicBezTo>
                <a:cubicBezTo>
                  <a:pt x="-123" y="1420360"/>
                  <a:pt x="2409" y="1405421"/>
                  <a:pt x="7600" y="1389342"/>
                </a:cubicBezTo>
                <a:cubicBezTo>
                  <a:pt x="12791" y="1373264"/>
                  <a:pt x="21400" y="1356805"/>
                  <a:pt x="33427" y="1339967"/>
                </a:cubicBezTo>
                <a:lnTo>
                  <a:pt x="944970" y="54693"/>
                </a:lnTo>
                <a:cubicBezTo>
                  <a:pt x="960289" y="36462"/>
                  <a:pt x="976747" y="22788"/>
                  <a:pt x="994345" y="13673"/>
                </a:cubicBezTo>
                <a:cubicBezTo>
                  <a:pt x="1011943" y="4557"/>
                  <a:pt x="1029920" y="0"/>
                  <a:pt x="1048278" y="0"/>
                </a:cubicBezTo>
                <a:close/>
                <a:moveTo>
                  <a:pt x="969278" y="361579"/>
                </a:moveTo>
                <a:lnTo>
                  <a:pt x="270428" y="1349082"/>
                </a:lnTo>
                <a:cubicBezTo>
                  <a:pt x="391841" y="1348956"/>
                  <a:pt x="508316" y="1348449"/>
                  <a:pt x="619853" y="1347563"/>
                </a:cubicBezTo>
                <a:cubicBezTo>
                  <a:pt x="731390" y="1346677"/>
                  <a:pt x="847865" y="1346170"/>
                  <a:pt x="969278" y="1346044"/>
                </a:cubicBezTo>
                <a:lnTo>
                  <a:pt x="969278" y="36157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98102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4"/>
          <p:cNvSpPr/>
          <p:nvPr/>
        </p:nvSpPr>
        <p:spPr>
          <a:xfrm>
            <a:off x="16650" y="0"/>
            <a:ext cx="121920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343" name="Google Shape;3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endParaRPr dirty="0">
              <a:solidFill>
                <a:srgbClr val="B7B7B7"/>
              </a:solidFill>
            </a:endParaRPr>
          </a:p>
        </p:txBody>
      </p:sp>
      <p:sp>
        <p:nvSpPr>
          <p:cNvPr id="344" name="Google Shape;344;p14"/>
          <p:cNvSpPr/>
          <p:nvPr/>
        </p:nvSpPr>
        <p:spPr>
          <a:xfrm>
            <a:off x="9660525" y="3394076"/>
            <a:ext cx="1480916" cy="654724"/>
          </a:xfrm>
          <a:prstGeom prst="chevron">
            <a:avLst>
              <a:gd name="adj" fmla="val 20519"/>
            </a:avLst>
          </a:prstGeom>
          <a:solidFill>
            <a:srgbClr val="F1C2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第</a:t>
            </a: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九周</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45" name="Google Shape;345;p14"/>
          <p:cNvSpPr/>
          <p:nvPr/>
        </p:nvSpPr>
        <p:spPr>
          <a:xfrm>
            <a:off x="690294" y="4257889"/>
            <a:ext cx="2201448" cy="1184940"/>
          </a:xfrm>
          <a:prstGeom prst="rect">
            <a:avLst/>
          </a:prstGeom>
          <a:noFill/>
          <a:ln>
            <a:noFill/>
          </a:ln>
        </p:spPr>
        <p:txBody>
          <a:bodyPr spcFirstLastPara="1" wrap="square" lIns="91425" tIns="45700" rIns="91425" bIns="45700" anchor="t" anchorCtr="0">
            <a:noAutofit/>
          </a:bodyPr>
          <a:lstStyle/>
          <a:p>
            <a:pPr lvl="0" algn="ctr">
              <a:lnSpc>
                <a:spcPct val="150000"/>
              </a:lnSpc>
              <a:buSzPts val="1400"/>
            </a:pPr>
            <a:r>
              <a:rPr lang="zh-CN" altLang="en-US" dirty="0">
                <a:solidFill>
                  <a:srgbClr val="FFFFFF"/>
                </a:solidFill>
              </a:rPr>
              <a:t>选购微摄像机头</a:t>
            </a:r>
            <a:endParaRPr lang="en-US" altLang="zh-CN" dirty="0">
              <a:solidFill>
                <a:srgbClr val="FFFFFF"/>
              </a:solidFill>
            </a:endParaRPr>
          </a:p>
          <a:p>
            <a:pPr lvl="0" algn="ctr">
              <a:lnSpc>
                <a:spcPct val="150000"/>
              </a:lnSpc>
              <a:buSzPts val="1400"/>
            </a:pPr>
            <a:r>
              <a:rPr lang="zh-CN" altLang="en-US" dirty="0">
                <a:solidFill>
                  <a:srgbClr val="FFFFFF"/>
                </a:solidFill>
              </a:rPr>
              <a:t>明确功能与所需指令</a:t>
            </a:r>
            <a:endParaRPr lang="en-US" altLang="zh-CN" dirty="0">
              <a:solidFill>
                <a:srgbClr val="FFFFFF"/>
              </a:solidFill>
            </a:endParaRPr>
          </a:p>
          <a:p>
            <a:pPr lvl="0" algn="ctr">
              <a:lnSpc>
                <a:spcPct val="150000"/>
              </a:lnSpc>
              <a:buSzPts val="1400"/>
            </a:pPr>
            <a:r>
              <a:rPr lang="zh-CN" altLang="en-US" dirty="0">
                <a:solidFill>
                  <a:srgbClr val="FFFFFF"/>
                </a:solidFill>
              </a:rPr>
              <a:t>学习设计机器视觉软件</a:t>
            </a:r>
            <a:endParaRPr lang="en-US" altLang="zh-CN" dirty="0">
              <a:solidFill>
                <a:srgbClr val="FFFFFF"/>
              </a:solidFill>
            </a:endParaRPr>
          </a:p>
          <a:p>
            <a:pPr lvl="0" algn="ctr">
              <a:lnSpc>
                <a:spcPct val="150000"/>
              </a:lnSpc>
              <a:buSzPts val="1400"/>
            </a:pP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46" name="Google Shape;346;p14"/>
          <p:cNvSpPr/>
          <p:nvPr/>
        </p:nvSpPr>
        <p:spPr>
          <a:xfrm>
            <a:off x="2121948" y="2870855"/>
            <a:ext cx="2201448" cy="523221"/>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编程</a:t>
            </a:r>
            <a:endParaRPr sz="10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47" name="Google Shape;347;p14"/>
          <p:cNvSpPr/>
          <p:nvPr/>
        </p:nvSpPr>
        <p:spPr>
          <a:xfrm>
            <a:off x="3560282" y="4257889"/>
            <a:ext cx="2201448" cy="1165704"/>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学习嵌入式技术</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48" name="Google Shape;348;p14"/>
          <p:cNvSpPr/>
          <p:nvPr/>
        </p:nvSpPr>
        <p:spPr>
          <a:xfrm>
            <a:off x="4910702" y="2278385"/>
            <a:ext cx="2370595" cy="1184940"/>
          </a:xfrm>
          <a:prstGeom prst="rect">
            <a:avLst/>
          </a:prstGeom>
          <a:noFill/>
          <a:ln>
            <a:noFill/>
          </a:ln>
        </p:spPr>
        <p:txBody>
          <a:bodyPr spcFirstLastPara="1" wrap="square" lIns="91425" tIns="45700" rIns="91425" bIns="45700" anchor="t" anchorCtr="0">
            <a:noAutofit/>
          </a:bodyPr>
          <a:lstStyle/>
          <a:p>
            <a:pPr lvl="0" algn="ctr">
              <a:lnSpc>
                <a:spcPct val="150000"/>
              </a:lnSpc>
              <a:buSzPts val="1400"/>
            </a:pPr>
            <a:r>
              <a:rPr lang="zh-CN" altLang="en-US" dirty="0">
                <a:solidFill>
                  <a:srgbClr val="FFFFFF"/>
                </a:solidFill>
              </a:rPr>
              <a:t>对高性能处理芯片进行改造</a:t>
            </a:r>
          </a:p>
          <a:p>
            <a:pPr lvl="0" algn="ctr">
              <a:lnSpc>
                <a:spcPct val="150000"/>
              </a:lnSpc>
              <a:buSzPts val="1400"/>
            </a:pPr>
            <a:r>
              <a:rPr lang="zh-CN" altLang="en-US" dirty="0">
                <a:solidFill>
                  <a:srgbClr val="FFFFFF"/>
                </a:solidFill>
              </a:rPr>
              <a:t>烧入机器视觉软件</a:t>
            </a:r>
            <a:endParaRPr lang="en-US" altLang="zh-CN" dirty="0">
              <a:solidFill>
                <a:srgbClr val="FFFFFF"/>
              </a:solidFill>
            </a:endParaRPr>
          </a:p>
          <a:p>
            <a:pPr lvl="0" algn="ctr">
              <a:lnSpc>
                <a:spcPct val="150000"/>
              </a:lnSpc>
              <a:buSzPts val="1400"/>
            </a:pPr>
            <a:r>
              <a:rPr lang="zh-CN" altLang="en-US" dirty="0">
                <a:solidFill>
                  <a:srgbClr val="FFFFFF"/>
                </a:solidFill>
              </a:rPr>
              <a:t>部分的内置程序</a:t>
            </a:r>
          </a:p>
          <a:p>
            <a:pPr marL="0" marR="0" lvl="0" indent="0" algn="ctr" rtl="0">
              <a:lnSpc>
                <a:spcPct val="150000"/>
              </a:lnSpc>
              <a:spcBef>
                <a:spcPts val="0"/>
              </a:spcBef>
              <a:spcAft>
                <a:spcPts val="0"/>
              </a:spcAft>
              <a:buClr>
                <a:srgbClr val="000000"/>
              </a:buClr>
              <a:buSzPts val="1400"/>
              <a:buFont typeface="Arial" panose="020B0604020202020204"/>
              <a:buNone/>
            </a:pP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49" name="Google Shape;349;p14"/>
          <p:cNvSpPr/>
          <p:nvPr/>
        </p:nvSpPr>
        <p:spPr>
          <a:xfrm>
            <a:off x="6430270" y="4257889"/>
            <a:ext cx="2201448" cy="1165704"/>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制作支架</a:t>
            </a:r>
            <a:endParaRPr lang="en-US" alt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a:p>
            <a:pPr marL="0" marR="0" lvl="0" indent="0" algn="ct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组装</a:t>
            </a:r>
            <a:endParaRPr lang="en-US" alt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a:p>
            <a:pPr marL="0" marR="0" lvl="0" indent="0" algn="ct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调试并记录问题</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50" name="Google Shape;350;p14"/>
          <p:cNvSpPr/>
          <p:nvPr/>
        </p:nvSpPr>
        <p:spPr>
          <a:xfrm>
            <a:off x="7865265" y="2461319"/>
            <a:ext cx="2201448" cy="704432"/>
          </a:xfrm>
          <a:prstGeom prst="rect">
            <a:avLst/>
          </a:prstGeom>
          <a:noFill/>
          <a:ln>
            <a:noFill/>
          </a:ln>
        </p:spPr>
        <p:txBody>
          <a:bodyPr spcFirstLastPara="1" wrap="square" lIns="91425" tIns="45700" rIns="91425" bIns="45700" anchor="t" anchorCtr="0">
            <a:noAutofit/>
          </a:bodyPr>
          <a:lstStyle/>
          <a:p>
            <a:pPr lvl="0" algn="ctr">
              <a:lnSpc>
                <a:spcPct val="150000"/>
              </a:lnSpc>
              <a:buSzPts val="1400"/>
            </a:pPr>
            <a:r>
              <a:rPr lang="zh-CN" altLang="en-US" dirty="0">
                <a:solidFill>
                  <a:srgbClr val="FFFFFF"/>
                </a:solidFill>
              </a:rPr>
              <a:t>解决调试中所遇到的问题改进工程</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51" name="Google Shape;351;p14"/>
          <p:cNvSpPr/>
          <p:nvPr/>
        </p:nvSpPr>
        <p:spPr>
          <a:xfrm>
            <a:off x="9300259" y="4257889"/>
            <a:ext cx="2201448" cy="1165704"/>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专利检索</a:t>
            </a:r>
            <a:endParaRPr lang="en-US" alt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a:p>
            <a:pPr marL="0" marR="0" lvl="0" indent="0" algn="ct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个人总结</a:t>
            </a:r>
            <a:endParaRPr lang="en-US" alt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52" name="Google Shape;352;p14"/>
          <p:cNvSpPr/>
          <p:nvPr/>
        </p:nvSpPr>
        <p:spPr>
          <a:xfrm>
            <a:off x="8225530" y="3394076"/>
            <a:ext cx="1480916" cy="654724"/>
          </a:xfrm>
          <a:prstGeom prst="chevron">
            <a:avLst>
              <a:gd name="adj" fmla="val 20519"/>
            </a:avLst>
          </a:prstGeom>
          <a:solidFill>
            <a:srgbClr val="F1C2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第</a:t>
            </a: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八周</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53" name="Google Shape;353;p14"/>
          <p:cNvSpPr/>
          <p:nvPr/>
        </p:nvSpPr>
        <p:spPr>
          <a:xfrm>
            <a:off x="6790536" y="3394076"/>
            <a:ext cx="1480916" cy="654724"/>
          </a:xfrm>
          <a:prstGeom prst="chevron">
            <a:avLst>
              <a:gd name="adj" fmla="val 20519"/>
            </a:avLst>
          </a:prstGeom>
          <a:solidFill>
            <a:srgbClr val="F1C2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第</a:t>
            </a: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七周</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54" name="Google Shape;354;p14"/>
          <p:cNvSpPr/>
          <p:nvPr/>
        </p:nvSpPr>
        <p:spPr>
          <a:xfrm>
            <a:off x="5355542" y="3394076"/>
            <a:ext cx="1480916" cy="654724"/>
          </a:xfrm>
          <a:prstGeom prst="chevron">
            <a:avLst>
              <a:gd name="adj" fmla="val 20519"/>
            </a:avLst>
          </a:prstGeom>
          <a:solidFill>
            <a:srgbClr val="F1C2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第</a:t>
            </a: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六周</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55" name="Google Shape;355;p14"/>
          <p:cNvSpPr/>
          <p:nvPr/>
        </p:nvSpPr>
        <p:spPr>
          <a:xfrm>
            <a:off x="3920548" y="3394076"/>
            <a:ext cx="1480916" cy="654724"/>
          </a:xfrm>
          <a:prstGeom prst="chevron">
            <a:avLst>
              <a:gd name="adj" fmla="val 20519"/>
            </a:avLst>
          </a:prstGeom>
          <a:solidFill>
            <a:srgbClr val="F1C2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第</a:t>
            </a: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四</a:t>
            </a:r>
            <a:r>
              <a:rPr lang="en-US" alt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&amp;</a:t>
            </a: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五周</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56" name="Google Shape;356;p14"/>
          <p:cNvSpPr/>
          <p:nvPr/>
        </p:nvSpPr>
        <p:spPr>
          <a:xfrm>
            <a:off x="2485554" y="3394076"/>
            <a:ext cx="1480916" cy="654724"/>
          </a:xfrm>
          <a:prstGeom prst="chevron">
            <a:avLst>
              <a:gd name="adj" fmla="val 20519"/>
            </a:avLst>
          </a:prstGeom>
          <a:solidFill>
            <a:srgbClr val="F1C2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第</a:t>
            </a: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三周</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57" name="Google Shape;357;p14"/>
          <p:cNvSpPr/>
          <p:nvPr/>
        </p:nvSpPr>
        <p:spPr>
          <a:xfrm>
            <a:off x="1050560" y="3394076"/>
            <a:ext cx="1480916" cy="654724"/>
          </a:xfrm>
          <a:prstGeom prst="chevron">
            <a:avLst>
              <a:gd name="adj" fmla="val 20519"/>
            </a:avLst>
          </a:prstGeom>
          <a:solidFill>
            <a:srgbClr val="F1C2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第一</a:t>
            </a:r>
            <a:r>
              <a:rPr lang="en-US" altLang="zh-CN"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&amp;</a:t>
            </a:r>
            <a:r>
              <a:rPr lang="zh-CN" altLang="en-US" sz="1400" b="0" i="0" u="none" strike="noStrike" cap="none" dirty="0">
                <a:solidFill>
                  <a:srgbClr val="FFFFFF"/>
                </a:solidFill>
                <a:latin typeface="Arial" panose="020B0604020202020204"/>
                <a:ea typeface="Arial" panose="020B0604020202020204"/>
                <a:cs typeface="Arial" panose="020B0604020202020204"/>
                <a:sym typeface="Arial" panose="020B0604020202020204"/>
              </a:rPr>
              <a:t>二周</a:t>
            </a:r>
            <a:endParaRPr sz="14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358" name="Google Shape;358;p14"/>
          <p:cNvSpPr txBox="1"/>
          <p:nvPr/>
        </p:nvSpPr>
        <p:spPr>
          <a:xfrm>
            <a:off x="420821" y="163641"/>
            <a:ext cx="10932979" cy="523220"/>
          </a:xfrm>
          <a:prstGeom prst="rect">
            <a:avLst/>
          </a:prstGeom>
          <a:noFill/>
          <a:ln>
            <a:noFill/>
          </a:ln>
        </p:spPr>
        <p:txBody>
          <a:bodyPr spcFirstLastPara="1" wrap="square" lIns="91425" tIns="45700" rIns="91425" bIns="45700" anchor="t" anchorCtr="0">
            <a:noAutofit/>
          </a:bodyPr>
          <a:lstStyle/>
          <a:p>
            <a:pPr lvl="0">
              <a:buSzPts val="2800"/>
            </a:pPr>
            <a:r>
              <a:rPr lang="en-US" altLang="zh-CN" sz="2800" b="1" dirty="0">
                <a:solidFill>
                  <a:srgbClr val="B7B7B7"/>
                </a:solidFill>
                <a:latin typeface="Franklin Gothic Medium" panose="020B0603020102020204" pitchFamily="34" charset="0"/>
                <a:ea typeface="Helvetica Neue" panose="020B0604020202020204"/>
                <a:cs typeface="Helvetica Neue" panose="020B0604020202020204"/>
                <a:sym typeface="Helvetica Neue" panose="020B0604020202020204"/>
              </a:rPr>
              <a:t>Go over the mountain that block your way.</a:t>
            </a:r>
          </a:p>
          <a:p>
            <a:pPr lvl="0">
              <a:buSzPts val="2800"/>
            </a:pPr>
            <a:r>
              <a:rPr lang="en-US" altLang="zh-CN" sz="2800" b="1" dirty="0">
                <a:solidFill>
                  <a:srgbClr val="B7B7B7"/>
                </a:solidFill>
                <a:latin typeface="Franklin Gothic Medium" panose="020B0603020102020204" pitchFamily="34" charset="0"/>
                <a:ea typeface="Helvetica Neue" panose="020B0604020202020204"/>
                <a:cs typeface="Helvetica Neue" panose="020B0604020202020204"/>
                <a:sym typeface="Helvetica Neue" panose="020B0604020202020204"/>
              </a:rPr>
              <a:t>Bridge across the rapids and shoals.</a:t>
            </a:r>
            <a:endParaRPr sz="14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pic>
        <p:nvPicPr>
          <p:cNvPr id="3" name="图片 2">
            <a:extLst>
              <a:ext uri="{FF2B5EF4-FFF2-40B4-BE49-F238E27FC236}">
                <a16:creationId xmlns:a16="http://schemas.microsoft.com/office/drawing/2014/main" id="{B4C1682E-A141-4041-9A58-0FE3233645BE}"/>
              </a:ext>
            </a:extLst>
          </p:cNvPr>
          <p:cNvPicPr>
            <a:picLocks noChangeAspect="1"/>
          </p:cNvPicPr>
          <p:nvPr/>
        </p:nvPicPr>
        <p:blipFill>
          <a:blip r:embed="rId3"/>
          <a:stretch>
            <a:fillRect/>
          </a:stretch>
        </p:blipFill>
        <p:spPr>
          <a:xfrm>
            <a:off x="2862786" y="2111244"/>
            <a:ext cx="741494" cy="741494"/>
          </a:xfrm>
          <a:prstGeom prst="rect">
            <a:avLst/>
          </a:prstGeom>
        </p:spPr>
      </p:pic>
      <p:pic>
        <p:nvPicPr>
          <p:cNvPr id="5" name="图片 4">
            <a:extLst>
              <a:ext uri="{FF2B5EF4-FFF2-40B4-BE49-F238E27FC236}">
                <a16:creationId xmlns:a16="http://schemas.microsoft.com/office/drawing/2014/main" id="{7F961A36-1023-43A6-AD4A-D43D6E977B26}"/>
              </a:ext>
            </a:extLst>
          </p:cNvPr>
          <p:cNvPicPr>
            <a:picLocks noChangeAspect="1"/>
          </p:cNvPicPr>
          <p:nvPr/>
        </p:nvPicPr>
        <p:blipFill>
          <a:blip r:embed="rId4"/>
          <a:stretch>
            <a:fillRect/>
          </a:stretch>
        </p:blipFill>
        <p:spPr>
          <a:xfrm>
            <a:off x="9982200" y="4988956"/>
            <a:ext cx="834443" cy="746826"/>
          </a:xfrm>
          <a:prstGeom prst="rect">
            <a:avLst/>
          </a:prstGeom>
        </p:spPr>
      </p:pic>
      <p:pic>
        <p:nvPicPr>
          <p:cNvPr id="21" name="图形 20" descr="群山">
            <a:extLst>
              <a:ext uri="{FF2B5EF4-FFF2-40B4-BE49-F238E27FC236}">
                <a16:creationId xmlns:a16="http://schemas.microsoft.com/office/drawing/2014/main" id="{CAC3E140-5C31-4B02-A1C8-C2B77D01B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1523" y="4555929"/>
            <a:ext cx="1018966" cy="1018966"/>
          </a:xfrm>
          <a:prstGeom prst="rect">
            <a:avLst/>
          </a:prstGeom>
        </p:spPr>
      </p:pic>
    </p:spTree>
    <p:extLst>
      <p:ext uri="{BB962C8B-B14F-4D97-AF65-F5344CB8AC3E}">
        <p14:creationId xmlns:p14="http://schemas.microsoft.com/office/powerpoint/2010/main" val="10017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additive="base">
                                        <p:cTn id="7" dur="500"/>
                                        <p:tgtEl>
                                          <p:spTgt spid="35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45"/>
                                        </p:tgtEl>
                                        <p:attrNameLst>
                                          <p:attrName>style.visibility</p:attrName>
                                        </p:attrNameLst>
                                      </p:cBhvr>
                                      <p:to>
                                        <p:strVal val="visible"/>
                                      </p:to>
                                    </p:set>
                                    <p:animEffect transition="in" filter="fade">
                                      <p:cBhvr>
                                        <p:cTn id="10" dur="750"/>
                                        <p:tgtEl>
                                          <p:spTgt spid="3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6"/>
                                        </p:tgtEl>
                                        <p:attrNameLst>
                                          <p:attrName>style.visibility</p:attrName>
                                        </p:attrNameLst>
                                      </p:cBhvr>
                                      <p:to>
                                        <p:strVal val="visible"/>
                                      </p:to>
                                    </p:set>
                                    <p:animEffect transition="in" filter="fade">
                                      <p:cBhvr>
                                        <p:cTn id="15" dur="500"/>
                                        <p:tgtEl>
                                          <p:spTgt spid="356"/>
                                        </p:tgtEl>
                                      </p:cBhvr>
                                    </p:animEffect>
                                  </p:childTnLst>
                                </p:cTn>
                              </p:par>
                              <p:par>
                                <p:cTn id="16" presetID="10" presetClass="entr" presetSubtype="0" fill="hold" nodeType="withEffect">
                                  <p:stCondLst>
                                    <p:cond delay="0"/>
                                  </p:stCondLst>
                                  <p:childTnLst>
                                    <p:set>
                                      <p:cBhvr>
                                        <p:cTn id="17" dur="1" fill="hold">
                                          <p:stCondLst>
                                            <p:cond delay="0"/>
                                          </p:stCondLst>
                                        </p:cTn>
                                        <p:tgtEl>
                                          <p:spTgt spid="346"/>
                                        </p:tgtEl>
                                        <p:attrNameLst>
                                          <p:attrName>style.visibility</p:attrName>
                                        </p:attrNameLst>
                                      </p:cBhvr>
                                      <p:to>
                                        <p:strVal val="visible"/>
                                      </p:to>
                                    </p:set>
                                    <p:animEffect transition="in" filter="fade">
                                      <p:cBhvr>
                                        <p:cTn id="18" dur="750"/>
                                        <p:tgtEl>
                                          <p:spTgt spid="34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5"/>
                                        </p:tgtEl>
                                        <p:attrNameLst>
                                          <p:attrName>style.visibility</p:attrName>
                                        </p:attrNameLst>
                                      </p:cBhvr>
                                      <p:to>
                                        <p:strVal val="visible"/>
                                      </p:to>
                                    </p:set>
                                    <p:animEffect transition="in" filter="fade">
                                      <p:cBhvr>
                                        <p:cTn id="26" dur="500"/>
                                        <p:tgtEl>
                                          <p:spTgt spid="355"/>
                                        </p:tgtEl>
                                      </p:cBhvr>
                                    </p:animEffect>
                                  </p:childTnLst>
                                </p:cTn>
                              </p:par>
                              <p:par>
                                <p:cTn id="27" presetID="10" presetClass="entr" presetSubtype="0" fill="hold" nodeType="withEffect">
                                  <p:stCondLst>
                                    <p:cond delay="0"/>
                                  </p:stCondLst>
                                  <p:childTnLst>
                                    <p:set>
                                      <p:cBhvr>
                                        <p:cTn id="28" dur="1" fill="hold">
                                          <p:stCondLst>
                                            <p:cond delay="0"/>
                                          </p:stCondLst>
                                        </p:cTn>
                                        <p:tgtEl>
                                          <p:spTgt spid="347"/>
                                        </p:tgtEl>
                                        <p:attrNameLst>
                                          <p:attrName>style.visibility</p:attrName>
                                        </p:attrNameLst>
                                      </p:cBhvr>
                                      <p:to>
                                        <p:strVal val="visible"/>
                                      </p:to>
                                    </p:set>
                                    <p:animEffect transition="in" filter="fade">
                                      <p:cBhvr>
                                        <p:cTn id="29" dur="750"/>
                                        <p:tgtEl>
                                          <p:spTgt spid="347"/>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4"/>
                                        </p:tgtEl>
                                        <p:attrNameLst>
                                          <p:attrName>style.visibility</p:attrName>
                                        </p:attrNameLst>
                                      </p:cBhvr>
                                      <p:to>
                                        <p:strVal val="visible"/>
                                      </p:to>
                                    </p:set>
                                    <p:animEffect transition="in" filter="fade">
                                      <p:cBhvr>
                                        <p:cTn id="37" dur="500"/>
                                        <p:tgtEl>
                                          <p:spTgt spid="354"/>
                                        </p:tgtEl>
                                      </p:cBhvr>
                                    </p:animEffect>
                                  </p:childTnLst>
                                </p:cTn>
                              </p:par>
                              <p:par>
                                <p:cTn id="38" presetID="10" presetClass="entr" presetSubtype="0" fill="hold" nodeType="withEffect">
                                  <p:stCondLst>
                                    <p:cond delay="0"/>
                                  </p:stCondLst>
                                  <p:childTnLst>
                                    <p:set>
                                      <p:cBhvr>
                                        <p:cTn id="39" dur="1" fill="hold">
                                          <p:stCondLst>
                                            <p:cond delay="0"/>
                                          </p:stCondLst>
                                        </p:cTn>
                                        <p:tgtEl>
                                          <p:spTgt spid="348"/>
                                        </p:tgtEl>
                                        <p:attrNameLst>
                                          <p:attrName>style.visibility</p:attrName>
                                        </p:attrNameLst>
                                      </p:cBhvr>
                                      <p:to>
                                        <p:strVal val="visible"/>
                                      </p:to>
                                    </p:set>
                                    <p:animEffect transition="in" filter="fade">
                                      <p:cBhvr>
                                        <p:cTn id="40" dur="750"/>
                                        <p:tgtEl>
                                          <p:spTgt spid="34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53"/>
                                        </p:tgtEl>
                                        <p:attrNameLst>
                                          <p:attrName>style.visibility</p:attrName>
                                        </p:attrNameLst>
                                      </p:cBhvr>
                                      <p:to>
                                        <p:strVal val="visible"/>
                                      </p:to>
                                    </p:set>
                                    <p:animEffect transition="in" filter="fade">
                                      <p:cBhvr>
                                        <p:cTn id="45" dur="500"/>
                                        <p:tgtEl>
                                          <p:spTgt spid="353"/>
                                        </p:tgtEl>
                                      </p:cBhvr>
                                    </p:animEffect>
                                  </p:childTnLst>
                                </p:cTn>
                              </p:par>
                              <p:par>
                                <p:cTn id="46" presetID="10" presetClass="entr" presetSubtype="0" fill="hold" nodeType="withEffect">
                                  <p:stCondLst>
                                    <p:cond delay="0"/>
                                  </p:stCondLst>
                                  <p:childTnLst>
                                    <p:set>
                                      <p:cBhvr>
                                        <p:cTn id="47" dur="1" fill="hold">
                                          <p:stCondLst>
                                            <p:cond delay="0"/>
                                          </p:stCondLst>
                                        </p:cTn>
                                        <p:tgtEl>
                                          <p:spTgt spid="349"/>
                                        </p:tgtEl>
                                        <p:attrNameLst>
                                          <p:attrName>style.visibility</p:attrName>
                                        </p:attrNameLst>
                                      </p:cBhvr>
                                      <p:to>
                                        <p:strVal val="visible"/>
                                      </p:to>
                                    </p:set>
                                    <p:animEffect transition="in" filter="fade">
                                      <p:cBhvr>
                                        <p:cTn id="48" dur="750"/>
                                        <p:tgtEl>
                                          <p:spTgt spid="3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52"/>
                                        </p:tgtEl>
                                        <p:attrNameLst>
                                          <p:attrName>style.visibility</p:attrName>
                                        </p:attrNameLst>
                                      </p:cBhvr>
                                      <p:to>
                                        <p:strVal val="visible"/>
                                      </p:to>
                                    </p:set>
                                    <p:animEffect transition="in" filter="fade">
                                      <p:cBhvr>
                                        <p:cTn id="53" dur="500"/>
                                        <p:tgtEl>
                                          <p:spTgt spid="352"/>
                                        </p:tgtEl>
                                      </p:cBhvr>
                                    </p:animEffect>
                                  </p:childTnLst>
                                </p:cTn>
                              </p:par>
                              <p:par>
                                <p:cTn id="54" presetID="10" presetClass="entr" presetSubtype="0" fill="hold" nodeType="withEffect">
                                  <p:stCondLst>
                                    <p:cond delay="0"/>
                                  </p:stCondLst>
                                  <p:childTnLst>
                                    <p:set>
                                      <p:cBhvr>
                                        <p:cTn id="55" dur="1" fill="hold">
                                          <p:stCondLst>
                                            <p:cond delay="0"/>
                                          </p:stCondLst>
                                        </p:cTn>
                                        <p:tgtEl>
                                          <p:spTgt spid="350"/>
                                        </p:tgtEl>
                                        <p:attrNameLst>
                                          <p:attrName>style.visibility</p:attrName>
                                        </p:attrNameLst>
                                      </p:cBhvr>
                                      <p:to>
                                        <p:strVal val="visible"/>
                                      </p:to>
                                    </p:set>
                                    <p:animEffect transition="in" filter="fade">
                                      <p:cBhvr>
                                        <p:cTn id="56" dur="750"/>
                                        <p:tgtEl>
                                          <p:spTgt spid="3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44"/>
                                        </p:tgtEl>
                                        <p:attrNameLst>
                                          <p:attrName>style.visibility</p:attrName>
                                        </p:attrNameLst>
                                      </p:cBhvr>
                                      <p:to>
                                        <p:strVal val="visible"/>
                                      </p:to>
                                    </p:set>
                                    <p:animEffect transition="in" filter="fade">
                                      <p:cBhvr>
                                        <p:cTn id="61" dur="500"/>
                                        <p:tgtEl>
                                          <p:spTgt spid="344"/>
                                        </p:tgtEl>
                                      </p:cBhvr>
                                    </p:animEffect>
                                  </p:childTnLst>
                                </p:cTn>
                              </p:par>
                              <p:par>
                                <p:cTn id="62" presetID="10" presetClass="entr" presetSubtype="0" fill="hold" nodeType="withEffect">
                                  <p:stCondLst>
                                    <p:cond delay="0"/>
                                  </p:stCondLst>
                                  <p:childTnLst>
                                    <p:set>
                                      <p:cBhvr>
                                        <p:cTn id="63" dur="1" fill="hold">
                                          <p:stCondLst>
                                            <p:cond delay="0"/>
                                          </p:stCondLst>
                                        </p:cTn>
                                        <p:tgtEl>
                                          <p:spTgt spid="351"/>
                                        </p:tgtEl>
                                        <p:attrNameLst>
                                          <p:attrName>style.visibility</p:attrName>
                                        </p:attrNameLst>
                                      </p:cBhvr>
                                      <p:to>
                                        <p:strVal val="visible"/>
                                      </p:to>
                                    </p:set>
                                    <p:animEffect transition="in" filter="fade">
                                      <p:cBhvr>
                                        <p:cTn id="64" dur="750"/>
                                        <p:tgtEl>
                                          <p:spTgt spid="351"/>
                                        </p:tgtEl>
                                      </p:cBhvr>
                                    </p:animEffect>
                                  </p:childTnLst>
                                </p:cTn>
                              </p:par>
                              <p:par>
                                <p:cTn id="65" presetID="10"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58"/>
                                        </p:tgtEl>
                                        <p:attrNameLst>
                                          <p:attrName>style.visibility</p:attrName>
                                        </p:attrNameLst>
                                      </p:cBhvr>
                                      <p:to>
                                        <p:strVal val="visible"/>
                                      </p:to>
                                    </p:set>
                                    <p:animEffect transition="in" filter="fade">
                                      <p:cBhvr>
                                        <p:cTn id="72"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97bd26ac3e_0_6"/>
          <p:cNvSpPr txBox="1"/>
          <p:nvPr/>
        </p:nvSpPr>
        <p:spPr>
          <a:xfrm>
            <a:off x="732877" y="238898"/>
            <a:ext cx="46626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altLang="en-US" sz="4400" b="0" i="0" u="none" strike="noStrike" cap="none" dirty="0">
                <a:solidFill>
                  <a:schemeClr val="tx1"/>
                </a:solidFill>
                <a:latin typeface="华光大标宋_CNKI" panose="02000500000000000000" pitchFamily="2" charset="-122"/>
                <a:ea typeface="华光大标宋_CNKI" panose="02000500000000000000" pitchFamily="2" charset="-122"/>
                <a:sym typeface="Arial" panose="020B0604020202020204"/>
              </a:rPr>
              <a:t>经费预算</a:t>
            </a:r>
            <a:endParaRPr sz="4400" b="0" i="0" u="none" strike="noStrike" cap="none" dirty="0">
              <a:solidFill>
                <a:schemeClr val="tx1"/>
              </a:solidFill>
              <a:latin typeface="华光大标宋_CNKI" panose="02000500000000000000" pitchFamily="2" charset="-122"/>
              <a:ea typeface="华光大标宋_CNKI" panose="02000500000000000000" pitchFamily="2" charset="-122"/>
              <a:sym typeface="Arial" panose="020B0604020202020204"/>
            </a:endParaRPr>
          </a:p>
        </p:txBody>
      </p:sp>
      <p:grpSp>
        <p:nvGrpSpPr>
          <p:cNvPr id="294" name="Google Shape;294;g97bd26ac3e_0_6"/>
          <p:cNvGrpSpPr/>
          <p:nvPr/>
        </p:nvGrpSpPr>
        <p:grpSpPr>
          <a:xfrm>
            <a:off x="5395477" y="4038505"/>
            <a:ext cx="6441126" cy="2616135"/>
            <a:chOff x="4046335" y="2857499"/>
            <a:chExt cx="4830965" cy="1962150"/>
          </a:xfrm>
        </p:grpSpPr>
        <p:sp>
          <p:nvSpPr>
            <p:cNvPr id="297" name="Google Shape;297;g97bd26ac3e_0_6"/>
            <p:cNvSpPr txBox="1"/>
            <p:nvPr/>
          </p:nvSpPr>
          <p:spPr>
            <a:xfrm>
              <a:off x="4521114" y="3494024"/>
              <a:ext cx="2198700" cy="3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altLang="zh-CN" sz="2400" dirty="0">
                  <a:latin typeface="Franklin Gothic Medium" panose="020B0603020102020204" pitchFamily="34" charset="0"/>
                  <a:ea typeface="Helvetica Neue" panose="020B0604020202020204"/>
                  <a:cs typeface="Helvetica Neue" panose="020B0604020202020204"/>
                  <a:sym typeface="Helvetica Neue" panose="020B0604020202020204"/>
                </a:rPr>
                <a:t>LCD</a:t>
              </a:r>
              <a:r>
                <a:rPr lang="zh-CN" altLang="en-US" sz="2400" b="0" i="0" u="none" strike="noStrike" cap="none" dirty="0">
                  <a:latin typeface="Helvetica Neue" panose="020B0604020202020204"/>
                  <a:ea typeface="Helvetica Neue" panose="020B0604020202020204"/>
                  <a:cs typeface="Helvetica Neue" panose="020B0604020202020204"/>
                  <a:sym typeface="Helvetica Neue" panose="020B0604020202020204"/>
                </a:rPr>
                <a:t>通用刚性树脂</a:t>
              </a:r>
              <a:endParaRPr lang="en-US" altLang="zh-CN" sz="2400" b="0" i="0" u="none" strike="noStrike" cap="none" dirty="0">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altLang="zh-CN" sz="2400" dirty="0">
                  <a:latin typeface="Century Gothic" panose="020B0502020202020204" pitchFamily="34" charset="0"/>
                  <a:ea typeface="Helvetica Neue" panose="020B0604020202020204"/>
                  <a:cs typeface="Helvetica Neue" panose="020B0604020202020204"/>
                  <a:sym typeface="Helvetica Neue" panose="020B0604020202020204"/>
                </a:rPr>
                <a:t>109</a:t>
              </a:r>
              <a:r>
                <a:rPr lang="zh-CN" altLang="en-US" sz="2400" dirty="0">
                  <a:latin typeface="等线" panose="02010600030101010101" pitchFamily="2" charset="-122"/>
                  <a:ea typeface="等线" panose="02010600030101010101" pitchFamily="2" charset="-122"/>
                  <a:cs typeface="Helvetica Neue" panose="020B0604020202020204"/>
                  <a:sym typeface="Helvetica Neue" panose="020B0604020202020204"/>
                </a:rPr>
                <a:t>元</a:t>
              </a:r>
              <a:r>
                <a:rPr lang="en-US" altLang="zh-CN" sz="2400" dirty="0">
                  <a:latin typeface="等线" panose="02010600030101010101" pitchFamily="2" charset="-122"/>
                  <a:ea typeface="等线" panose="02010600030101010101" pitchFamily="2" charset="-122"/>
                  <a:cs typeface="Helvetica Neue" panose="020B0604020202020204"/>
                  <a:sym typeface="Helvetica Neue" panose="020B0604020202020204"/>
                </a:rPr>
                <a:t>/</a:t>
              </a:r>
              <a:r>
                <a:rPr lang="zh-CN" altLang="en-US" sz="2400" dirty="0">
                  <a:latin typeface="等线" panose="02010600030101010101" pitchFamily="2" charset="-122"/>
                  <a:ea typeface="等线" panose="02010600030101010101" pitchFamily="2" charset="-122"/>
                  <a:cs typeface="Helvetica Neue" panose="020B0604020202020204"/>
                  <a:sym typeface="Helvetica Neue" panose="020B0604020202020204"/>
                </a:rPr>
                <a:t>个</a:t>
              </a:r>
              <a:endParaRPr lang="en-US" altLang="zh-CN" sz="2400" b="0" i="0" u="none" strike="noStrike" cap="none" dirty="0">
                <a:latin typeface="等线" panose="02010600030101010101" pitchFamily="2" charset="-122"/>
                <a:ea typeface="等线" panose="02010600030101010101" pitchFamily="2" charset="-122"/>
                <a:cs typeface="Helvetica Neue" panose="020B0604020202020204"/>
                <a:sym typeface="Helvetica Neue"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endParaRPr lang="en-US" sz="2400" b="0" i="0" u="none" strike="noStrike" cap="none" dirty="0">
                <a:latin typeface="Helvetica Neue" panose="020B0604020202020204"/>
                <a:ea typeface="Helvetica Neue" panose="020B0604020202020204"/>
                <a:cs typeface="Helvetica Neue" panose="020B0604020202020204"/>
                <a:sym typeface="Helvetica Neue" panose="020B0604020202020204"/>
              </a:endParaRPr>
            </a:p>
          </p:txBody>
        </p:sp>
        <p:sp>
          <p:nvSpPr>
            <p:cNvPr id="298" name="Google Shape;298;g97bd26ac3e_0_6"/>
            <p:cNvSpPr/>
            <p:nvPr/>
          </p:nvSpPr>
          <p:spPr>
            <a:xfrm>
              <a:off x="4046335" y="2857499"/>
              <a:ext cx="4830965" cy="1962150"/>
            </a:xfrm>
            <a:custGeom>
              <a:avLst/>
              <a:gdLst/>
              <a:ahLst/>
              <a:cxnLst/>
              <a:rect l="l" t="t" r="r" b="b"/>
              <a:pathLst>
                <a:path w="4830965" h="1962150" extrusionOk="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grpSp>
        <p:nvGrpSpPr>
          <p:cNvPr id="299" name="Google Shape;299;g97bd26ac3e_0_6"/>
          <p:cNvGrpSpPr/>
          <p:nvPr/>
        </p:nvGrpSpPr>
        <p:grpSpPr>
          <a:xfrm>
            <a:off x="420826" y="1280105"/>
            <a:ext cx="6441126" cy="2616135"/>
            <a:chOff x="4046335" y="2857499"/>
            <a:chExt cx="4830965" cy="1962150"/>
          </a:xfrm>
        </p:grpSpPr>
        <p:grpSp>
          <p:nvGrpSpPr>
            <p:cNvPr id="300" name="Google Shape;300;g97bd26ac3e_0_6"/>
            <p:cNvGrpSpPr/>
            <p:nvPr/>
          </p:nvGrpSpPr>
          <p:grpSpPr>
            <a:xfrm>
              <a:off x="4642278" y="3483249"/>
              <a:ext cx="3787216" cy="782375"/>
              <a:chOff x="4642278" y="3435624"/>
              <a:chExt cx="3787216" cy="782375"/>
            </a:xfrm>
          </p:grpSpPr>
          <p:sp>
            <p:nvSpPr>
              <p:cNvPr id="301" name="Google Shape;301;g97bd26ac3e_0_6"/>
              <p:cNvSpPr txBox="1"/>
              <p:nvPr/>
            </p:nvSpPr>
            <p:spPr>
              <a:xfrm>
                <a:off x="5175094" y="3619499"/>
                <a:ext cx="3254400" cy="598500"/>
              </a:xfrm>
              <a:prstGeom prst="rect">
                <a:avLst/>
              </a:prstGeom>
              <a:noFill/>
              <a:ln>
                <a:noFill/>
              </a:ln>
            </p:spPr>
            <p:txBody>
              <a:bodyPr spcFirstLastPara="1" wrap="square" lIns="91425" tIns="45700" rIns="91425" bIns="45700" anchor="t" anchorCtr="0">
                <a:noAutofit/>
              </a:bodyPr>
              <a:lstStyle/>
              <a:p>
                <a:pPr marL="0" marR="0" lvl="0" indent="0" algn="l" rtl="0">
                  <a:lnSpc>
                    <a:spcPct val="131000"/>
                  </a:lnSpc>
                  <a:spcBef>
                    <a:spcPts val="0"/>
                  </a:spcBef>
                  <a:spcAft>
                    <a:spcPts val="0"/>
                  </a:spcAft>
                  <a:buClr>
                    <a:srgbClr val="000000"/>
                  </a:buClr>
                  <a:buSzPts val="1065"/>
                  <a:buFont typeface="Arial" panose="020B0604020202020204"/>
                  <a:buNone/>
                </a:pPr>
                <a:endParaRPr sz="1400" b="0" i="0" u="none" strike="noStrike" cap="none" dirty="0">
                  <a:latin typeface="Arial" panose="020B0604020202020204"/>
                  <a:ea typeface="Arial" panose="020B0604020202020204"/>
                  <a:cs typeface="Arial" panose="020B0604020202020204"/>
                  <a:sym typeface="Arial" panose="020B0604020202020204"/>
                </a:endParaRPr>
              </a:p>
            </p:txBody>
          </p:sp>
          <p:sp>
            <p:nvSpPr>
              <p:cNvPr id="302" name="Google Shape;302;g97bd26ac3e_0_6"/>
              <p:cNvSpPr txBox="1"/>
              <p:nvPr/>
            </p:nvSpPr>
            <p:spPr>
              <a:xfrm>
                <a:off x="4642278" y="3435624"/>
                <a:ext cx="1429146" cy="3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zh-CN" altLang="en-US" sz="2400" b="0" i="0" u="none" strike="noStrike" cap="none" dirty="0">
                    <a:latin typeface="Helvetica Neue" panose="020B0604020202020204"/>
                    <a:ea typeface="Helvetica Neue" panose="020B0604020202020204"/>
                    <a:cs typeface="Helvetica Neue" panose="020B0604020202020204"/>
                    <a:sym typeface="Helvetica Neue" panose="020B0604020202020204"/>
                  </a:rPr>
                  <a:t>微摄像机头 </a:t>
                </a:r>
                <a:endParaRPr lang="en-US" altLang="zh-CN" sz="2400" b="0" i="0" u="none" strike="noStrike" cap="none" dirty="0">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altLang="zh-CN" sz="2400" dirty="0">
                    <a:latin typeface="Century Gothic" panose="020B0502020202020204" pitchFamily="34" charset="0"/>
                    <a:ea typeface="等线" panose="02010600030101010101" pitchFamily="2" charset="-122"/>
                    <a:cs typeface="Helvetica Neue" panose="020B0604020202020204"/>
                    <a:sym typeface="Helvetica Neue" panose="020B0604020202020204"/>
                  </a:rPr>
                  <a:t>109</a:t>
                </a:r>
                <a:r>
                  <a:rPr lang="zh-CN" altLang="en-US" sz="2400" dirty="0">
                    <a:latin typeface="等线" panose="02010600030101010101" pitchFamily="2" charset="-122"/>
                    <a:ea typeface="等线" panose="02010600030101010101" pitchFamily="2" charset="-122"/>
                    <a:cs typeface="Helvetica Neue" panose="020B0604020202020204"/>
                    <a:sym typeface="Helvetica Neue" panose="020B0604020202020204"/>
                  </a:rPr>
                  <a:t>元</a:t>
                </a:r>
                <a:r>
                  <a:rPr lang="en-US" altLang="zh-CN" sz="2400" dirty="0">
                    <a:latin typeface="等线" panose="02010600030101010101" pitchFamily="2" charset="-122"/>
                    <a:ea typeface="等线" panose="02010600030101010101" pitchFamily="2" charset="-122"/>
                    <a:cs typeface="Helvetica Neue" panose="020B0604020202020204"/>
                    <a:sym typeface="Helvetica Neue" panose="020B0604020202020204"/>
                  </a:rPr>
                  <a:t>/</a:t>
                </a:r>
                <a:r>
                  <a:rPr lang="zh-CN" altLang="en-US" sz="2400" dirty="0">
                    <a:latin typeface="等线" panose="02010600030101010101" pitchFamily="2" charset="-122"/>
                    <a:ea typeface="等线" panose="02010600030101010101" pitchFamily="2" charset="-122"/>
                    <a:cs typeface="Helvetica Neue" panose="020B0604020202020204"/>
                    <a:sym typeface="Helvetica Neue" panose="020B0604020202020204"/>
                  </a:rPr>
                  <a:t>个</a:t>
                </a:r>
                <a:endParaRPr sz="2400" b="0" i="0" u="none" strike="noStrike" cap="none" dirty="0">
                  <a:latin typeface="Helvetica Neue" panose="020B0604020202020204"/>
                  <a:ea typeface="Helvetica Neue" panose="020B0604020202020204"/>
                  <a:cs typeface="Helvetica Neue" panose="020B0604020202020204"/>
                  <a:sym typeface="Helvetica Neue" panose="020B0604020202020204"/>
                </a:endParaRPr>
              </a:p>
            </p:txBody>
          </p:sp>
        </p:grpSp>
        <p:sp>
          <p:nvSpPr>
            <p:cNvPr id="303" name="Google Shape;303;g97bd26ac3e_0_6"/>
            <p:cNvSpPr/>
            <p:nvPr/>
          </p:nvSpPr>
          <p:spPr>
            <a:xfrm>
              <a:off x="4046335" y="2857499"/>
              <a:ext cx="4830965" cy="1962150"/>
            </a:xfrm>
            <a:custGeom>
              <a:avLst/>
              <a:gdLst/>
              <a:ahLst/>
              <a:cxnLst/>
              <a:rect l="l" t="t" r="r" b="b"/>
              <a:pathLst>
                <a:path w="4830965" h="1962150" extrusionOk="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rgbClr val="0C34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pic>
        <p:nvPicPr>
          <p:cNvPr id="3" name="图片 2">
            <a:extLst>
              <a:ext uri="{FF2B5EF4-FFF2-40B4-BE49-F238E27FC236}">
                <a16:creationId xmlns:a16="http://schemas.microsoft.com/office/drawing/2014/main" id="{A8071890-C9B0-4A20-9862-DF5CFD31069C}"/>
              </a:ext>
            </a:extLst>
          </p:cNvPr>
          <p:cNvPicPr>
            <a:picLocks noChangeAspect="1"/>
          </p:cNvPicPr>
          <p:nvPr/>
        </p:nvPicPr>
        <p:blipFill>
          <a:blip r:embed="rId3"/>
          <a:stretch>
            <a:fillRect/>
          </a:stretch>
        </p:blipFill>
        <p:spPr>
          <a:xfrm>
            <a:off x="3685509" y="1649191"/>
            <a:ext cx="2051252" cy="2051252"/>
          </a:xfrm>
          <a:prstGeom prst="rect">
            <a:avLst/>
          </a:prstGeom>
        </p:spPr>
      </p:pic>
      <p:pic>
        <p:nvPicPr>
          <p:cNvPr id="5" name="图片 4">
            <a:extLst>
              <a:ext uri="{FF2B5EF4-FFF2-40B4-BE49-F238E27FC236}">
                <a16:creationId xmlns:a16="http://schemas.microsoft.com/office/drawing/2014/main" id="{DE0879B9-4E6D-4AF3-AF25-122F98D223C2}"/>
              </a:ext>
            </a:extLst>
          </p:cNvPr>
          <p:cNvPicPr>
            <a:picLocks noChangeAspect="1"/>
          </p:cNvPicPr>
          <p:nvPr/>
        </p:nvPicPr>
        <p:blipFill>
          <a:blip r:embed="rId4"/>
          <a:stretch>
            <a:fillRect/>
          </a:stretch>
        </p:blipFill>
        <p:spPr>
          <a:xfrm>
            <a:off x="9142615" y="4371108"/>
            <a:ext cx="2104505" cy="2104505"/>
          </a:xfrm>
          <a:prstGeom prst="rect">
            <a:avLst/>
          </a:prstGeom>
        </p:spPr>
      </p:pic>
    </p:spTree>
    <p:extLst>
      <p:ext uri="{BB962C8B-B14F-4D97-AF65-F5344CB8AC3E}">
        <p14:creationId xmlns:p14="http://schemas.microsoft.com/office/powerpoint/2010/main" val="118035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94"/>
                                        </p:tgtEl>
                                        <p:attrNameLst>
                                          <p:attrName>style.visibility</p:attrName>
                                        </p:attrNameLst>
                                      </p:cBhvr>
                                      <p:to>
                                        <p:strVal val="visible"/>
                                      </p:to>
                                    </p:set>
                                    <p:animEffect transition="in" filter="circle(in)">
                                      <p:cBhvr>
                                        <p:cTn id="12" dur="2000"/>
                                        <p:tgtEl>
                                          <p:spTgt spid="294"/>
                                        </p:tgtEl>
                                      </p:cBhvr>
                                    </p:animEffect>
                                  </p:childTnLst>
                                </p:cTn>
                              </p:par>
                              <p:par>
                                <p:cTn id="13" presetID="6" presetClass="entr" presetSubtype="16" fill="hold" nodeType="withEffect">
                                  <p:stCondLst>
                                    <p:cond delay="0"/>
                                  </p:stCondLst>
                                  <p:childTnLst>
                                    <p:set>
                                      <p:cBhvr>
                                        <p:cTn id="14" dur="1" fill="hold">
                                          <p:stCondLst>
                                            <p:cond delay="0"/>
                                          </p:stCondLst>
                                        </p:cTn>
                                        <p:tgtEl>
                                          <p:spTgt spid="299"/>
                                        </p:tgtEl>
                                        <p:attrNameLst>
                                          <p:attrName>style.visibility</p:attrName>
                                        </p:attrNameLst>
                                      </p:cBhvr>
                                      <p:to>
                                        <p:strVal val="visible"/>
                                      </p:to>
                                    </p:set>
                                    <p:animEffect transition="in" filter="circle(in)">
                                      <p:cBhvr>
                                        <p:cTn id="15" dur="2000"/>
                                        <p:tgtEl>
                                          <p:spTgt spid="299"/>
                                        </p:tgtEl>
                                      </p:cBhvr>
                                    </p:animEffect>
                                  </p:childTnLst>
                                </p:cTn>
                              </p:par>
                              <p:par>
                                <p:cTn id="16" presetID="6" presetClass="entr" presetSubtype="16"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par>
                                <p:cTn id="19" presetID="6"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5"/>
          <p:cNvSpPr/>
          <p:nvPr/>
        </p:nvSpPr>
        <p:spPr>
          <a:xfrm>
            <a:off x="-16650" y="0"/>
            <a:ext cx="121920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365" name="Google Shape;365;p15"/>
          <p:cNvSpPr/>
          <p:nvPr/>
        </p:nvSpPr>
        <p:spPr>
          <a:xfrm>
            <a:off x="4183195" y="1908326"/>
            <a:ext cx="3825608" cy="3825608"/>
          </a:xfrm>
          <a:custGeom>
            <a:avLst/>
            <a:gdLst/>
            <a:ahLst/>
            <a:cxnLst/>
            <a:rect l="l" t="t" r="r" b="b"/>
            <a:pathLst>
              <a:path w="3825608" h="3825608" extrusionOk="0">
                <a:moveTo>
                  <a:pt x="1912804" y="0"/>
                </a:moveTo>
                <a:lnTo>
                  <a:pt x="3825608" y="1912805"/>
                </a:lnTo>
                <a:lnTo>
                  <a:pt x="1912805" y="3825608"/>
                </a:lnTo>
                <a:lnTo>
                  <a:pt x="0" y="1912803"/>
                </a:lnTo>
                <a:close/>
              </a:path>
            </a:pathLst>
          </a:custGeom>
          <a:blipFill rotWithShape="1">
            <a:blip r:embed="rId3"/>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367" name="Google Shape;367;p15"/>
          <p:cNvSpPr/>
          <p:nvPr/>
        </p:nvSpPr>
        <p:spPr>
          <a:xfrm>
            <a:off x="765513" y="3344077"/>
            <a:ext cx="2556841" cy="954107"/>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000000"/>
              </a:buClr>
              <a:buSzPts val="1400"/>
              <a:buFont typeface="Arial" panose="020B0604020202020204"/>
              <a:buNone/>
            </a:pPr>
            <a:endParaRPr sz="10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sp>
        <p:nvSpPr>
          <p:cNvPr id="369" name="Google Shape;369;p15"/>
          <p:cNvSpPr/>
          <p:nvPr/>
        </p:nvSpPr>
        <p:spPr>
          <a:xfrm>
            <a:off x="8703779" y="3344076"/>
            <a:ext cx="3667276" cy="954107"/>
          </a:xfrm>
          <a:prstGeom prst="rect">
            <a:avLst/>
          </a:prstGeom>
          <a:noFill/>
          <a:ln>
            <a:noFill/>
          </a:ln>
        </p:spPr>
        <p:txBody>
          <a:bodyPr spcFirstLastPara="1" wrap="square" lIns="91425" tIns="45700" rIns="91425" bIns="45700" anchor="t" anchorCtr="0">
            <a:noAutofit/>
          </a:bodyPr>
          <a:lstStyle/>
          <a:p>
            <a:pPr lvl="0">
              <a:lnSpc>
                <a:spcPct val="150000"/>
              </a:lnSpc>
              <a:buSzPts val="1400"/>
            </a:pPr>
            <a:r>
              <a:rPr lang="zh-CN" altLang="en-US" sz="1800" dirty="0">
                <a:solidFill>
                  <a:srgbClr val="B7B7B7"/>
                </a:solidFill>
              </a:rPr>
              <a:t>拓展拍照功能</a:t>
            </a:r>
            <a:endParaRPr lang="en-US" altLang="zh-CN" sz="1800" dirty="0">
              <a:solidFill>
                <a:srgbClr val="B7B7B7"/>
              </a:solidFill>
            </a:endParaRPr>
          </a:p>
          <a:p>
            <a:pPr lvl="0">
              <a:lnSpc>
                <a:spcPct val="150000"/>
              </a:lnSpc>
              <a:buSzPts val="1400"/>
            </a:pPr>
            <a:r>
              <a:rPr lang="zh-CN" altLang="en-US" sz="1800" dirty="0">
                <a:solidFill>
                  <a:srgbClr val="B7B7B7"/>
                </a:solidFill>
              </a:rPr>
              <a:t>从大学走向中小学、办公室</a:t>
            </a:r>
          </a:p>
        </p:txBody>
      </p:sp>
      <p:sp>
        <p:nvSpPr>
          <p:cNvPr id="370" name="Google Shape;370;p15"/>
          <p:cNvSpPr/>
          <p:nvPr/>
        </p:nvSpPr>
        <p:spPr>
          <a:xfrm>
            <a:off x="8632266" y="3344077"/>
            <a:ext cx="2556841" cy="95410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panose="020B0604020202020204"/>
              <a:buNone/>
            </a:pPr>
            <a:endParaRPr sz="14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grpSp>
        <p:nvGrpSpPr>
          <p:cNvPr id="371" name="Google Shape;371;p15"/>
          <p:cNvGrpSpPr/>
          <p:nvPr/>
        </p:nvGrpSpPr>
        <p:grpSpPr>
          <a:xfrm>
            <a:off x="5522338" y="1462390"/>
            <a:ext cx="1147322" cy="1147322"/>
            <a:chOff x="5522338" y="1462390"/>
            <a:chExt cx="1147322" cy="1147322"/>
          </a:xfrm>
        </p:grpSpPr>
        <p:sp>
          <p:nvSpPr>
            <p:cNvPr id="372" name="Google Shape;372;p15"/>
            <p:cNvSpPr/>
            <p:nvPr/>
          </p:nvSpPr>
          <p:spPr>
            <a:xfrm>
              <a:off x="5522338" y="1462390"/>
              <a:ext cx="1147322" cy="1147322"/>
            </a:xfrm>
            <a:prstGeom prst="ellipse">
              <a:avLst/>
            </a:prstGeom>
            <a:solidFill>
              <a:schemeClr val="accent2"/>
            </a:solid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373" name="Google Shape;373;p15"/>
            <p:cNvSpPr/>
            <p:nvPr/>
          </p:nvSpPr>
          <p:spPr>
            <a:xfrm>
              <a:off x="5857874" y="1796753"/>
              <a:ext cx="476252" cy="478596"/>
            </a:xfrm>
            <a:custGeom>
              <a:avLst/>
              <a:gdLst/>
              <a:ahLst/>
              <a:cxnLst/>
              <a:rect l="l" t="t" r="r" b="b"/>
              <a:pathLst>
                <a:path w="1017" h="1018" extrusionOk="0">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grpSp>
        <p:nvGrpSpPr>
          <p:cNvPr id="374" name="Google Shape;374;p15"/>
          <p:cNvGrpSpPr/>
          <p:nvPr/>
        </p:nvGrpSpPr>
        <p:grpSpPr>
          <a:xfrm>
            <a:off x="7435142" y="3247469"/>
            <a:ext cx="1147322" cy="1147322"/>
            <a:chOff x="7435142" y="3247469"/>
            <a:chExt cx="1147322" cy="1147322"/>
          </a:xfrm>
        </p:grpSpPr>
        <p:sp>
          <p:nvSpPr>
            <p:cNvPr id="375" name="Google Shape;375;p15"/>
            <p:cNvSpPr/>
            <p:nvPr/>
          </p:nvSpPr>
          <p:spPr>
            <a:xfrm>
              <a:off x="7435142" y="3247469"/>
              <a:ext cx="1147322" cy="1147322"/>
            </a:xfrm>
            <a:prstGeom prst="ellipse">
              <a:avLst/>
            </a:prstGeom>
            <a:solidFill>
              <a:schemeClr val="accent5"/>
            </a:solid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376" name="Google Shape;376;p15"/>
            <p:cNvSpPr/>
            <p:nvPr/>
          </p:nvSpPr>
          <p:spPr>
            <a:xfrm>
              <a:off x="7770677" y="3581832"/>
              <a:ext cx="476252" cy="478596"/>
            </a:xfrm>
            <a:custGeom>
              <a:avLst/>
              <a:gdLst/>
              <a:ahLst/>
              <a:cxnLst/>
              <a:rect l="l" t="t" r="r" b="b"/>
              <a:pathLst>
                <a:path w="1018" h="1018" extrusionOk="0">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grpSp>
        <p:nvGrpSpPr>
          <p:cNvPr id="380" name="Google Shape;380;p15"/>
          <p:cNvGrpSpPr/>
          <p:nvPr/>
        </p:nvGrpSpPr>
        <p:grpSpPr>
          <a:xfrm>
            <a:off x="3518059" y="3247469"/>
            <a:ext cx="1147322" cy="1147322"/>
            <a:chOff x="3518059" y="3247469"/>
            <a:chExt cx="1147322" cy="1147322"/>
          </a:xfrm>
        </p:grpSpPr>
        <p:sp>
          <p:nvSpPr>
            <p:cNvPr id="381" name="Google Shape;381;p15"/>
            <p:cNvSpPr/>
            <p:nvPr/>
          </p:nvSpPr>
          <p:spPr>
            <a:xfrm>
              <a:off x="3518059" y="3247469"/>
              <a:ext cx="1147322" cy="1147322"/>
            </a:xfrm>
            <a:prstGeom prst="ellipse">
              <a:avLst/>
            </a:prstGeom>
            <a:solidFill>
              <a:schemeClr val="accent4"/>
            </a:solid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382" name="Google Shape;382;p15"/>
            <p:cNvSpPr/>
            <p:nvPr/>
          </p:nvSpPr>
          <p:spPr>
            <a:xfrm>
              <a:off x="3964238" y="3581832"/>
              <a:ext cx="253374" cy="478596"/>
            </a:xfrm>
            <a:custGeom>
              <a:avLst/>
              <a:gdLst/>
              <a:ahLst/>
              <a:cxnLst/>
              <a:rect l="l" t="t" r="r" b="b"/>
              <a:pathLst>
                <a:path w="541" h="1018" extrusionOk="0">
                  <a:moveTo>
                    <a:pt x="296" y="13"/>
                  </a:moveTo>
                  <a:lnTo>
                    <a:pt x="296" y="13"/>
                  </a:lnTo>
                  <a:lnTo>
                    <a:pt x="291" y="8"/>
                  </a:lnTo>
                  <a:lnTo>
                    <a:pt x="284" y="3"/>
                  </a:lnTo>
                  <a:lnTo>
                    <a:pt x="278" y="1"/>
                  </a:lnTo>
                  <a:lnTo>
                    <a:pt x="270" y="0"/>
                  </a:lnTo>
                  <a:lnTo>
                    <a:pt x="263" y="1"/>
                  </a:lnTo>
                  <a:lnTo>
                    <a:pt x="255" y="3"/>
                  </a:lnTo>
                  <a:lnTo>
                    <a:pt x="249" y="8"/>
                  </a:lnTo>
                  <a:lnTo>
                    <a:pt x="243" y="13"/>
                  </a:lnTo>
                  <a:lnTo>
                    <a:pt x="243" y="13"/>
                  </a:lnTo>
                  <a:lnTo>
                    <a:pt x="231" y="33"/>
                  </a:lnTo>
                  <a:lnTo>
                    <a:pt x="202" y="81"/>
                  </a:lnTo>
                  <a:lnTo>
                    <a:pt x="182" y="113"/>
                  </a:lnTo>
                  <a:lnTo>
                    <a:pt x="162" y="150"/>
                  </a:lnTo>
                  <a:lnTo>
                    <a:pt x="140" y="192"/>
                  </a:lnTo>
                  <a:lnTo>
                    <a:pt x="118" y="238"/>
                  </a:lnTo>
                  <a:lnTo>
                    <a:pt x="95" y="288"/>
                  </a:lnTo>
                  <a:lnTo>
                    <a:pt x="74" y="339"/>
                  </a:lnTo>
                  <a:lnTo>
                    <a:pt x="55" y="394"/>
                  </a:lnTo>
                  <a:lnTo>
                    <a:pt x="45" y="422"/>
                  </a:lnTo>
                  <a:lnTo>
                    <a:pt x="36" y="451"/>
                  </a:lnTo>
                  <a:lnTo>
                    <a:pt x="29" y="480"/>
                  </a:lnTo>
                  <a:lnTo>
                    <a:pt x="21" y="509"/>
                  </a:lnTo>
                  <a:lnTo>
                    <a:pt x="15" y="538"/>
                  </a:lnTo>
                  <a:lnTo>
                    <a:pt x="10" y="567"/>
                  </a:lnTo>
                  <a:lnTo>
                    <a:pt x="5" y="596"/>
                  </a:lnTo>
                  <a:lnTo>
                    <a:pt x="2" y="626"/>
                  </a:lnTo>
                  <a:lnTo>
                    <a:pt x="0" y="655"/>
                  </a:lnTo>
                  <a:lnTo>
                    <a:pt x="0" y="684"/>
                  </a:lnTo>
                  <a:lnTo>
                    <a:pt x="0" y="684"/>
                  </a:lnTo>
                  <a:lnTo>
                    <a:pt x="1" y="709"/>
                  </a:lnTo>
                  <a:lnTo>
                    <a:pt x="4" y="734"/>
                  </a:lnTo>
                  <a:lnTo>
                    <a:pt x="11" y="759"/>
                  </a:lnTo>
                  <a:lnTo>
                    <a:pt x="18" y="781"/>
                  </a:lnTo>
                  <a:lnTo>
                    <a:pt x="28" y="804"/>
                  </a:lnTo>
                  <a:lnTo>
                    <a:pt x="40" y="825"/>
                  </a:lnTo>
                  <a:lnTo>
                    <a:pt x="54" y="846"/>
                  </a:lnTo>
                  <a:lnTo>
                    <a:pt x="69" y="864"/>
                  </a:lnTo>
                  <a:lnTo>
                    <a:pt x="86" y="881"/>
                  </a:lnTo>
                  <a:lnTo>
                    <a:pt x="104" y="897"/>
                  </a:lnTo>
                  <a:lnTo>
                    <a:pt x="123" y="911"/>
                  </a:lnTo>
                  <a:lnTo>
                    <a:pt x="145" y="923"/>
                  </a:lnTo>
                  <a:lnTo>
                    <a:pt x="166" y="934"/>
                  </a:lnTo>
                  <a:lnTo>
                    <a:pt x="190" y="942"/>
                  </a:lnTo>
                  <a:lnTo>
                    <a:pt x="213" y="949"/>
                  </a:lnTo>
                  <a:lnTo>
                    <a:pt x="238" y="952"/>
                  </a:lnTo>
                  <a:lnTo>
                    <a:pt x="238" y="986"/>
                  </a:lnTo>
                  <a:lnTo>
                    <a:pt x="238" y="986"/>
                  </a:lnTo>
                  <a:lnTo>
                    <a:pt x="239" y="993"/>
                  </a:lnTo>
                  <a:lnTo>
                    <a:pt x="240" y="998"/>
                  </a:lnTo>
                  <a:lnTo>
                    <a:pt x="243" y="1003"/>
                  </a:lnTo>
                  <a:lnTo>
                    <a:pt x="248" y="1009"/>
                  </a:lnTo>
                  <a:lnTo>
                    <a:pt x="252" y="1013"/>
                  </a:lnTo>
                  <a:lnTo>
                    <a:pt x="257" y="1015"/>
                  </a:lnTo>
                  <a:lnTo>
                    <a:pt x="264" y="1017"/>
                  </a:lnTo>
                  <a:lnTo>
                    <a:pt x="270" y="1018"/>
                  </a:lnTo>
                  <a:lnTo>
                    <a:pt x="270" y="1018"/>
                  </a:lnTo>
                  <a:lnTo>
                    <a:pt x="277" y="1017"/>
                  </a:lnTo>
                  <a:lnTo>
                    <a:pt x="282" y="1015"/>
                  </a:lnTo>
                  <a:lnTo>
                    <a:pt x="287" y="1013"/>
                  </a:lnTo>
                  <a:lnTo>
                    <a:pt x="293" y="1009"/>
                  </a:lnTo>
                  <a:lnTo>
                    <a:pt x="296" y="1003"/>
                  </a:lnTo>
                  <a:lnTo>
                    <a:pt x="299" y="998"/>
                  </a:lnTo>
                  <a:lnTo>
                    <a:pt x="301" y="993"/>
                  </a:lnTo>
                  <a:lnTo>
                    <a:pt x="301" y="986"/>
                  </a:lnTo>
                  <a:lnTo>
                    <a:pt x="301" y="952"/>
                  </a:lnTo>
                  <a:lnTo>
                    <a:pt x="301" y="952"/>
                  </a:lnTo>
                  <a:lnTo>
                    <a:pt x="326" y="949"/>
                  </a:lnTo>
                  <a:lnTo>
                    <a:pt x="351" y="942"/>
                  </a:lnTo>
                  <a:lnTo>
                    <a:pt x="373" y="934"/>
                  </a:lnTo>
                  <a:lnTo>
                    <a:pt x="396" y="923"/>
                  </a:lnTo>
                  <a:lnTo>
                    <a:pt x="416" y="911"/>
                  </a:lnTo>
                  <a:lnTo>
                    <a:pt x="437" y="897"/>
                  </a:lnTo>
                  <a:lnTo>
                    <a:pt x="455" y="881"/>
                  </a:lnTo>
                  <a:lnTo>
                    <a:pt x="471" y="864"/>
                  </a:lnTo>
                  <a:lnTo>
                    <a:pt x="487" y="846"/>
                  </a:lnTo>
                  <a:lnTo>
                    <a:pt x="500" y="825"/>
                  </a:lnTo>
                  <a:lnTo>
                    <a:pt x="512" y="804"/>
                  </a:lnTo>
                  <a:lnTo>
                    <a:pt x="522" y="781"/>
                  </a:lnTo>
                  <a:lnTo>
                    <a:pt x="530" y="759"/>
                  </a:lnTo>
                  <a:lnTo>
                    <a:pt x="535" y="734"/>
                  </a:lnTo>
                  <a:lnTo>
                    <a:pt x="540" y="709"/>
                  </a:lnTo>
                  <a:lnTo>
                    <a:pt x="541" y="684"/>
                  </a:lnTo>
                  <a:lnTo>
                    <a:pt x="541" y="684"/>
                  </a:lnTo>
                  <a:lnTo>
                    <a:pt x="540" y="655"/>
                  </a:lnTo>
                  <a:lnTo>
                    <a:pt x="537" y="626"/>
                  </a:lnTo>
                  <a:lnTo>
                    <a:pt x="534" y="596"/>
                  </a:lnTo>
                  <a:lnTo>
                    <a:pt x="530" y="567"/>
                  </a:lnTo>
                  <a:lnTo>
                    <a:pt x="525" y="538"/>
                  </a:lnTo>
                  <a:lnTo>
                    <a:pt x="519" y="509"/>
                  </a:lnTo>
                  <a:lnTo>
                    <a:pt x="512" y="480"/>
                  </a:lnTo>
                  <a:lnTo>
                    <a:pt x="503" y="451"/>
                  </a:lnTo>
                  <a:lnTo>
                    <a:pt x="495" y="422"/>
                  </a:lnTo>
                  <a:lnTo>
                    <a:pt x="486" y="394"/>
                  </a:lnTo>
                  <a:lnTo>
                    <a:pt x="466" y="339"/>
                  </a:lnTo>
                  <a:lnTo>
                    <a:pt x="444" y="288"/>
                  </a:lnTo>
                  <a:lnTo>
                    <a:pt x="422" y="238"/>
                  </a:lnTo>
                  <a:lnTo>
                    <a:pt x="400" y="192"/>
                  </a:lnTo>
                  <a:lnTo>
                    <a:pt x="378" y="150"/>
                  </a:lnTo>
                  <a:lnTo>
                    <a:pt x="357" y="113"/>
                  </a:lnTo>
                  <a:lnTo>
                    <a:pt x="339" y="81"/>
                  </a:lnTo>
                  <a:lnTo>
                    <a:pt x="310" y="33"/>
                  </a:lnTo>
                  <a:lnTo>
                    <a:pt x="296" y="13"/>
                  </a:lnTo>
                  <a:lnTo>
                    <a:pt x="296" y="13"/>
                  </a:lnTo>
                  <a:close/>
                  <a:moveTo>
                    <a:pt x="301" y="888"/>
                  </a:moveTo>
                  <a:lnTo>
                    <a:pt x="301" y="776"/>
                  </a:lnTo>
                  <a:lnTo>
                    <a:pt x="388" y="690"/>
                  </a:lnTo>
                  <a:lnTo>
                    <a:pt x="388" y="690"/>
                  </a:lnTo>
                  <a:lnTo>
                    <a:pt x="392" y="686"/>
                  </a:lnTo>
                  <a:lnTo>
                    <a:pt x="395" y="679"/>
                  </a:lnTo>
                  <a:lnTo>
                    <a:pt x="397" y="674"/>
                  </a:lnTo>
                  <a:lnTo>
                    <a:pt x="397" y="668"/>
                  </a:lnTo>
                  <a:lnTo>
                    <a:pt x="397" y="662"/>
                  </a:lnTo>
                  <a:lnTo>
                    <a:pt x="395" y="656"/>
                  </a:lnTo>
                  <a:lnTo>
                    <a:pt x="392" y="650"/>
                  </a:lnTo>
                  <a:lnTo>
                    <a:pt x="388" y="645"/>
                  </a:lnTo>
                  <a:lnTo>
                    <a:pt x="388" y="645"/>
                  </a:lnTo>
                  <a:lnTo>
                    <a:pt x="383" y="641"/>
                  </a:lnTo>
                  <a:lnTo>
                    <a:pt x="378" y="639"/>
                  </a:lnTo>
                  <a:lnTo>
                    <a:pt x="371" y="636"/>
                  </a:lnTo>
                  <a:lnTo>
                    <a:pt x="366" y="636"/>
                  </a:lnTo>
                  <a:lnTo>
                    <a:pt x="359" y="636"/>
                  </a:lnTo>
                  <a:lnTo>
                    <a:pt x="354" y="639"/>
                  </a:lnTo>
                  <a:lnTo>
                    <a:pt x="348" y="641"/>
                  </a:lnTo>
                  <a:lnTo>
                    <a:pt x="343" y="645"/>
                  </a:lnTo>
                  <a:lnTo>
                    <a:pt x="301" y="687"/>
                  </a:lnTo>
                  <a:lnTo>
                    <a:pt x="301" y="554"/>
                  </a:lnTo>
                  <a:lnTo>
                    <a:pt x="388" y="467"/>
                  </a:lnTo>
                  <a:lnTo>
                    <a:pt x="388" y="467"/>
                  </a:lnTo>
                  <a:lnTo>
                    <a:pt x="392" y="463"/>
                  </a:lnTo>
                  <a:lnTo>
                    <a:pt x="395" y="457"/>
                  </a:lnTo>
                  <a:lnTo>
                    <a:pt x="397" y="451"/>
                  </a:lnTo>
                  <a:lnTo>
                    <a:pt x="397" y="444"/>
                  </a:lnTo>
                  <a:lnTo>
                    <a:pt x="397" y="439"/>
                  </a:lnTo>
                  <a:lnTo>
                    <a:pt x="395" y="433"/>
                  </a:lnTo>
                  <a:lnTo>
                    <a:pt x="392" y="427"/>
                  </a:lnTo>
                  <a:lnTo>
                    <a:pt x="388" y="423"/>
                  </a:lnTo>
                  <a:lnTo>
                    <a:pt x="388" y="423"/>
                  </a:lnTo>
                  <a:lnTo>
                    <a:pt x="383" y="419"/>
                  </a:lnTo>
                  <a:lnTo>
                    <a:pt x="378" y="415"/>
                  </a:lnTo>
                  <a:lnTo>
                    <a:pt x="371" y="413"/>
                  </a:lnTo>
                  <a:lnTo>
                    <a:pt x="366" y="413"/>
                  </a:lnTo>
                  <a:lnTo>
                    <a:pt x="359" y="413"/>
                  </a:lnTo>
                  <a:lnTo>
                    <a:pt x="354" y="415"/>
                  </a:lnTo>
                  <a:lnTo>
                    <a:pt x="348" y="419"/>
                  </a:lnTo>
                  <a:lnTo>
                    <a:pt x="343" y="423"/>
                  </a:lnTo>
                  <a:lnTo>
                    <a:pt x="301" y="464"/>
                  </a:lnTo>
                  <a:lnTo>
                    <a:pt x="301" y="286"/>
                  </a:lnTo>
                  <a:lnTo>
                    <a:pt x="301" y="286"/>
                  </a:lnTo>
                  <a:lnTo>
                    <a:pt x="301" y="279"/>
                  </a:lnTo>
                  <a:lnTo>
                    <a:pt x="299" y="274"/>
                  </a:lnTo>
                  <a:lnTo>
                    <a:pt x="296" y="268"/>
                  </a:lnTo>
                  <a:lnTo>
                    <a:pt x="293" y="263"/>
                  </a:lnTo>
                  <a:lnTo>
                    <a:pt x="287" y="260"/>
                  </a:lnTo>
                  <a:lnTo>
                    <a:pt x="282" y="257"/>
                  </a:lnTo>
                  <a:lnTo>
                    <a:pt x="277" y="254"/>
                  </a:lnTo>
                  <a:lnTo>
                    <a:pt x="270" y="253"/>
                  </a:lnTo>
                  <a:lnTo>
                    <a:pt x="270" y="253"/>
                  </a:lnTo>
                  <a:lnTo>
                    <a:pt x="264" y="254"/>
                  </a:lnTo>
                  <a:lnTo>
                    <a:pt x="257" y="257"/>
                  </a:lnTo>
                  <a:lnTo>
                    <a:pt x="252" y="260"/>
                  </a:lnTo>
                  <a:lnTo>
                    <a:pt x="248" y="263"/>
                  </a:lnTo>
                  <a:lnTo>
                    <a:pt x="243" y="268"/>
                  </a:lnTo>
                  <a:lnTo>
                    <a:pt x="240" y="274"/>
                  </a:lnTo>
                  <a:lnTo>
                    <a:pt x="239" y="279"/>
                  </a:lnTo>
                  <a:lnTo>
                    <a:pt x="238" y="286"/>
                  </a:lnTo>
                  <a:lnTo>
                    <a:pt x="238" y="464"/>
                  </a:lnTo>
                  <a:lnTo>
                    <a:pt x="197" y="423"/>
                  </a:lnTo>
                  <a:lnTo>
                    <a:pt x="197" y="423"/>
                  </a:lnTo>
                  <a:lnTo>
                    <a:pt x="192" y="419"/>
                  </a:lnTo>
                  <a:lnTo>
                    <a:pt x="187" y="415"/>
                  </a:lnTo>
                  <a:lnTo>
                    <a:pt x="180" y="413"/>
                  </a:lnTo>
                  <a:lnTo>
                    <a:pt x="175" y="413"/>
                  </a:lnTo>
                  <a:lnTo>
                    <a:pt x="168" y="413"/>
                  </a:lnTo>
                  <a:lnTo>
                    <a:pt x="163" y="415"/>
                  </a:lnTo>
                  <a:lnTo>
                    <a:pt x="158" y="419"/>
                  </a:lnTo>
                  <a:lnTo>
                    <a:pt x="152" y="423"/>
                  </a:lnTo>
                  <a:lnTo>
                    <a:pt x="152" y="423"/>
                  </a:lnTo>
                  <a:lnTo>
                    <a:pt x="148" y="427"/>
                  </a:lnTo>
                  <a:lnTo>
                    <a:pt x="145" y="433"/>
                  </a:lnTo>
                  <a:lnTo>
                    <a:pt x="144" y="439"/>
                  </a:lnTo>
                  <a:lnTo>
                    <a:pt x="143" y="444"/>
                  </a:lnTo>
                  <a:lnTo>
                    <a:pt x="144" y="451"/>
                  </a:lnTo>
                  <a:lnTo>
                    <a:pt x="145" y="457"/>
                  </a:lnTo>
                  <a:lnTo>
                    <a:pt x="148" y="463"/>
                  </a:lnTo>
                  <a:lnTo>
                    <a:pt x="152" y="467"/>
                  </a:lnTo>
                  <a:lnTo>
                    <a:pt x="238" y="554"/>
                  </a:lnTo>
                  <a:lnTo>
                    <a:pt x="238" y="687"/>
                  </a:lnTo>
                  <a:lnTo>
                    <a:pt x="197" y="645"/>
                  </a:lnTo>
                  <a:lnTo>
                    <a:pt x="197" y="645"/>
                  </a:lnTo>
                  <a:lnTo>
                    <a:pt x="192" y="641"/>
                  </a:lnTo>
                  <a:lnTo>
                    <a:pt x="187" y="639"/>
                  </a:lnTo>
                  <a:lnTo>
                    <a:pt x="180" y="636"/>
                  </a:lnTo>
                  <a:lnTo>
                    <a:pt x="175" y="636"/>
                  </a:lnTo>
                  <a:lnTo>
                    <a:pt x="168" y="636"/>
                  </a:lnTo>
                  <a:lnTo>
                    <a:pt x="163" y="639"/>
                  </a:lnTo>
                  <a:lnTo>
                    <a:pt x="158" y="641"/>
                  </a:lnTo>
                  <a:lnTo>
                    <a:pt x="152" y="645"/>
                  </a:lnTo>
                  <a:lnTo>
                    <a:pt x="152" y="645"/>
                  </a:lnTo>
                  <a:lnTo>
                    <a:pt x="148" y="650"/>
                  </a:lnTo>
                  <a:lnTo>
                    <a:pt x="145" y="656"/>
                  </a:lnTo>
                  <a:lnTo>
                    <a:pt x="144" y="662"/>
                  </a:lnTo>
                  <a:lnTo>
                    <a:pt x="143" y="668"/>
                  </a:lnTo>
                  <a:lnTo>
                    <a:pt x="144" y="674"/>
                  </a:lnTo>
                  <a:lnTo>
                    <a:pt x="145" y="679"/>
                  </a:lnTo>
                  <a:lnTo>
                    <a:pt x="148" y="686"/>
                  </a:lnTo>
                  <a:lnTo>
                    <a:pt x="152" y="690"/>
                  </a:lnTo>
                  <a:lnTo>
                    <a:pt x="238" y="776"/>
                  </a:lnTo>
                  <a:lnTo>
                    <a:pt x="238" y="888"/>
                  </a:lnTo>
                  <a:lnTo>
                    <a:pt x="238" y="888"/>
                  </a:lnTo>
                  <a:lnTo>
                    <a:pt x="220" y="884"/>
                  </a:lnTo>
                  <a:lnTo>
                    <a:pt x="203" y="879"/>
                  </a:lnTo>
                  <a:lnTo>
                    <a:pt x="186" y="872"/>
                  </a:lnTo>
                  <a:lnTo>
                    <a:pt x="169" y="864"/>
                  </a:lnTo>
                  <a:lnTo>
                    <a:pt x="153" y="854"/>
                  </a:lnTo>
                  <a:lnTo>
                    <a:pt x="139" y="844"/>
                  </a:lnTo>
                  <a:lnTo>
                    <a:pt x="125" y="832"/>
                  </a:lnTo>
                  <a:lnTo>
                    <a:pt x="114" y="819"/>
                  </a:lnTo>
                  <a:lnTo>
                    <a:pt x="103" y="805"/>
                  </a:lnTo>
                  <a:lnTo>
                    <a:pt x="92" y="790"/>
                  </a:lnTo>
                  <a:lnTo>
                    <a:pt x="84" y="774"/>
                  </a:lnTo>
                  <a:lnTo>
                    <a:pt x="77" y="757"/>
                  </a:lnTo>
                  <a:lnTo>
                    <a:pt x="71" y="739"/>
                  </a:lnTo>
                  <a:lnTo>
                    <a:pt x="66" y="721"/>
                  </a:lnTo>
                  <a:lnTo>
                    <a:pt x="64" y="703"/>
                  </a:lnTo>
                  <a:lnTo>
                    <a:pt x="63" y="684"/>
                  </a:lnTo>
                  <a:lnTo>
                    <a:pt x="63" y="684"/>
                  </a:lnTo>
                  <a:lnTo>
                    <a:pt x="63" y="662"/>
                  </a:lnTo>
                  <a:lnTo>
                    <a:pt x="65" y="641"/>
                  </a:lnTo>
                  <a:lnTo>
                    <a:pt x="66" y="618"/>
                  </a:lnTo>
                  <a:lnTo>
                    <a:pt x="70" y="597"/>
                  </a:lnTo>
                  <a:lnTo>
                    <a:pt x="77" y="553"/>
                  </a:lnTo>
                  <a:lnTo>
                    <a:pt x="87" y="508"/>
                  </a:lnTo>
                  <a:lnTo>
                    <a:pt x="99" y="465"/>
                  </a:lnTo>
                  <a:lnTo>
                    <a:pt x="113" y="422"/>
                  </a:lnTo>
                  <a:lnTo>
                    <a:pt x="128" y="379"/>
                  </a:lnTo>
                  <a:lnTo>
                    <a:pt x="144" y="338"/>
                  </a:lnTo>
                  <a:lnTo>
                    <a:pt x="161" y="300"/>
                  </a:lnTo>
                  <a:lnTo>
                    <a:pt x="178" y="262"/>
                  </a:lnTo>
                  <a:lnTo>
                    <a:pt x="195" y="227"/>
                  </a:lnTo>
                  <a:lnTo>
                    <a:pt x="212" y="193"/>
                  </a:lnTo>
                  <a:lnTo>
                    <a:pt x="243" y="135"/>
                  </a:lnTo>
                  <a:lnTo>
                    <a:pt x="270" y="90"/>
                  </a:lnTo>
                  <a:lnTo>
                    <a:pt x="270" y="90"/>
                  </a:lnTo>
                  <a:lnTo>
                    <a:pt x="296" y="135"/>
                  </a:lnTo>
                  <a:lnTo>
                    <a:pt x="328" y="193"/>
                  </a:lnTo>
                  <a:lnTo>
                    <a:pt x="345" y="227"/>
                  </a:lnTo>
                  <a:lnTo>
                    <a:pt x="363" y="262"/>
                  </a:lnTo>
                  <a:lnTo>
                    <a:pt x="380" y="300"/>
                  </a:lnTo>
                  <a:lnTo>
                    <a:pt x="396" y="338"/>
                  </a:lnTo>
                  <a:lnTo>
                    <a:pt x="412" y="379"/>
                  </a:lnTo>
                  <a:lnTo>
                    <a:pt x="427" y="422"/>
                  </a:lnTo>
                  <a:lnTo>
                    <a:pt x="441" y="465"/>
                  </a:lnTo>
                  <a:lnTo>
                    <a:pt x="453" y="508"/>
                  </a:lnTo>
                  <a:lnTo>
                    <a:pt x="463" y="553"/>
                  </a:lnTo>
                  <a:lnTo>
                    <a:pt x="470" y="597"/>
                  </a:lnTo>
                  <a:lnTo>
                    <a:pt x="473" y="618"/>
                  </a:lnTo>
                  <a:lnTo>
                    <a:pt x="475" y="641"/>
                  </a:lnTo>
                  <a:lnTo>
                    <a:pt x="476" y="662"/>
                  </a:lnTo>
                  <a:lnTo>
                    <a:pt x="476" y="684"/>
                  </a:lnTo>
                  <a:lnTo>
                    <a:pt x="476" y="684"/>
                  </a:lnTo>
                  <a:lnTo>
                    <a:pt x="476" y="703"/>
                  </a:lnTo>
                  <a:lnTo>
                    <a:pt x="473" y="721"/>
                  </a:lnTo>
                  <a:lnTo>
                    <a:pt x="469" y="739"/>
                  </a:lnTo>
                  <a:lnTo>
                    <a:pt x="463" y="757"/>
                  </a:lnTo>
                  <a:lnTo>
                    <a:pt x="456" y="774"/>
                  </a:lnTo>
                  <a:lnTo>
                    <a:pt x="447" y="790"/>
                  </a:lnTo>
                  <a:lnTo>
                    <a:pt x="438" y="805"/>
                  </a:lnTo>
                  <a:lnTo>
                    <a:pt x="426" y="819"/>
                  </a:lnTo>
                  <a:lnTo>
                    <a:pt x="414" y="832"/>
                  </a:lnTo>
                  <a:lnTo>
                    <a:pt x="400" y="844"/>
                  </a:lnTo>
                  <a:lnTo>
                    <a:pt x="386" y="854"/>
                  </a:lnTo>
                  <a:lnTo>
                    <a:pt x="371" y="864"/>
                  </a:lnTo>
                  <a:lnTo>
                    <a:pt x="355" y="872"/>
                  </a:lnTo>
                  <a:lnTo>
                    <a:pt x="338" y="879"/>
                  </a:lnTo>
                  <a:lnTo>
                    <a:pt x="320" y="884"/>
                  </a:lnTo>
                  <a:lnTo>
                    <a:pt x="301" y="888"/>
                  </a:lnTo>
                  <a:lnTo>
                    <a:pt x="301" y="88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grpSp>
        <p:nvGrpSpPr>
          <p:cNvPr id="4" name="组合 3">
            <a:extLst>
              <a:ext uri="{FF2B5EF4-FFF2-40B4-BE49-F238E27FC236}">
                <a16:creationId xmlns:a16="http://schemas.microsoft.com/office/drawing/2014/main" id="{DB9A2C9C-DBC1-4D21-9FF1-730F98997333}"/>
              </a:ext>
            </a:extLst>
          </p:cNvPr>
          <p:cNvGrpSpPr/>
          <p:nvPr/>
        </p:nvGrpSpPr>
        <p:grpSpPr>
          <a:xfrm>
            <a:off x="1224383" y="1113835"/>
            <a:ext cx="4662575" cy="655261"/>
            <a:chOff x="1224383" y="1113835"/>
            <a:chExt cx="4662575" cy="655261"/>
          </a:xfrm>
        </p:grpSpPr>
        <p:sp>
          <p:nvSpPr>
            <p:cNvPr id="383" name="Google Shape;383;p15"/>
            <p:cNvSpPr txBox="1"/>
            <p:nvPr/>
          </p:nvSpPr>
          <p:spPr>
            <a:xfrm>
              <a:off x="1224383" y="1113835"/>
              <a:ext cx="466257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zh-CN" altLang="en-US" sz="4000" b="1" i="0" u="none" strike="noStrike" cap="none" dirty="0">
                  <a:solidFill>
                    <a:srgbClr val="B7B7B7"/>
                  </a:solidFill>
                  <a:latin typeface="Helvetica Neue" panose="020B0604020202020204"/>
                  <a:ea typeface="Helvetica Neue" panose="020B0604020202020204"/>
                  <a:cs typeface="Helvetica Neue" panose="020B0604020202020204"/>
                  <a:sym typeface="Helvetica Neue" panose="020B0604020202020204"/>
                </a:rPr>
                <a:t>应用前景</a:t>
              </a:r>
              <a:endParaRPr sz="4000" b="0" i="0" u="none" strike="noStrike" cap="none" dirty="0">
                <a:solidFill>
                  <a:srgbClr val="B7B7B7"/>
                </a:solidFill>
                <a:sym typeface="Arial" panose="020B0604020202020204"/>
              </a:endParaRPr>
            </a:p>
          </p:txBody>
        </p:sp>
        <p:pic>
          <p:nvPicPr>
            <p:cNvPr id="3" name="图片 2">
              <a:extLst>
                <a:ext uri="{FF2B5EF4-FFF2-40B4-BE49-F238E27FC236}">
                  <a16:creationId xmlns:a16="http://schemas.microsoft.com/office/drawing/2014/main" id="{55E4938B-4F1F-4657-B813-4DC94714085F}"/>
                </a:ext>
              </a:extLst>
            </p:cNvPr>
            <p:cNvPicPr>
              <a:picLocks noChangeAspect="1"/>
            </p:cNvPicPr>
            <p:nvPr/>
          </p:nvPicPr>
          <p:blipFill>
            <a:blip r:embed="rId4"/>
            <a:stretch>
              <a:fillRect/>
            </a:stretch>
          </p:blipFill>
          <p:spPr>
            <a:xfrm>
              <a:off x="3572582" y="1124066"/>
              <a:ext cx="645030" cy="645030"/>
            </a:xfrm>
            <a:prstGeom prst="rect">
              <a:avLst/>
            </a:prstGeom>
          </p:spPr>
        </p:pic>
      </p:grpSp>
      <p:sp>
        <p:nvSpPr>
          <p:cNvPr id="25" name="Google Shape;369;p15">
            <a:extLst>
              <a:ext uri="{FF2B5EF4-FFF2-40B4-BE49-F238E27FC236}">
                <a16:creationId xmlns:a16="http://schemas.microsoft.com/office/drawing/2014/main" id="{955EADDA-FCFA-49B2-AFE7-4C03A6A1AF55}"/>
              </a:ext>
            </a:extLst>
          </p:cNvPr>
          <p:cNvSpPr/>
          <p:nvPr/>
        </p:nvSpPr>
        <p:spPr>
          <a:xfrm>
            <a:off x="6756688" y="1503659"/>
            <a:ext cx="2556841" cy="954107"/>
          </a:xfrm>
          <a:prstGeom prst="rect">
            <a:avLst/>
          </a:prstGeom>
          <a:noFill/>
          <a:ln>
            <a:noFill/>
          </a:ln>
        </p:spPr>
        <p:txBody>
          <a:bodyPr spcFirstLastPara="1" wrap="square" lIns="91425" tIns="45700" rIns="91425" bIns="45700" anchor="t" anchorCtr="0">
            <a:noAutofit/>
          </a:bodyPr>
          <a:lstStyle/>
          <a:p>
            <a:pPr lvl="0">
              <a:lnSpc>
                <a:spcPct val="150000"/>
              </a:lnSpc>
              <a:buSzPts val="1400"/>
            </a:pPr>
            <a:r>
              <a:rPr lang="zh-CN" altLang="en-US" sz="1800" dirty="0">
                <a:solidFill>
                  <a:srgbClr val="B7B7B7"/>
                </a:solidFill>
              </a:rPr>
              <a:t>改善摄像头</a:t>
            </a:r>
            <a:endParaRPr lang="en-US" altLang="zh-CN" sz="1800" dirty="0">
              <a:solidFill>
                <a:srgbClr val="B7B7B7"/>
              </a:solidFill>
            </a:endParaRPr>
          </a:p>
          <a:p>
            <a:pPr lvl="0">
              <a:lnSpc>
                <a:spcPct val="150000"/>
              </a:lnSpc>
              <a:buSzPts val="1400"/>
            </a:pPr>
            <a:r>
              <a:rPr lang="zh-CN" altLang="en-US" sz="1800" dirty="0">
                <a:solidFill>
                  <a:srgbClr val="B7B7B7"/>
                </a:solidFill>
              </a:rPr>
              <a:t>同学满意</a:t>
            </a:r>
          </a:p>
        </p:txBody>
      </p:sp>
      <p:sp>
        <p:nvSpPr>
          <p:cNvPr id="26" name="Google Shape;369;p15">
            <a:extLst>
              <a:ext uri="{FF2B5EF4-FFF2-40B4-BE49-F238E27FC236}">
                <a16:creationId xmlns:a16="http://schemas.microsoft.com/office/drawing/2014/main" id="{07410D56-4BD9-44FB-83CE-6CE24581C352}"/>
              </a:ext>
            </a:extLst>
          </p:cNvPr>
          <p:cNvSpPr/>
          <p:nvPr/>
        </p:nvSpPr>
        <p:spPr>
          <a:xfrm>
            <a:off x="1211692" y="3573108"/>
            <a:ext cx="2556841" cy="954107"/>
          </a:xfrm>
          <a:prstGeom prst="rect">
            <a:avLst/>
          </a:prstGeom>
          <a:noFill/>
          <a:ln>
            <a:noFill/>
          </a:ln>
        </p:spPr>
        <p:txBody>
          <a:bodyPr spcFirstLastPara="1" wrap="square" lIns="91425" tIns="45700" rIns="91425" bIns="45700" anchor="t" anchorCtr="0">
            <a:noAutofit/>
          </a:bodyPr>
          <a:lstStyle/>
          <a:p>
            <a:pPr lvl="0">
              <a:lnSpc>
                <a:spcPct val="150000"/>
              </a:lnSpc>
              <a:buSzPts val="1400"/>
            </a:pPr>
            <a:r>
              <a:rPr lang="zh-CN" altLang="en-US" sz="1800" dirty="0">
                <a:solidFill>
                  <a:srgbClr val="B7B7B7"/>
                </a:solidFill>
              </a:rPr>
              <a:t>更多的文字处理功能</a:t>
            </a:r>
          </a:p>
        </p:txBody>
      </p:sp>
      <p:sp>
        <p:nvSpPr>
          <p:cNvPr id="27" name="Google Shape;369;p15">
            <a:extLst>
              <a:ext uri="{FF2B5EF4-FFF2-40B4-BE49-F238E27FC236}">
                <a16:creationId xmlns:a16="http://schemas.microsoft.com/office/drawing/2014/main" id="{D4404C1B-861D-4E4D-ADE5-CE1F0C690FD1}"/>
              </a:ext>
            </a:extLst>
          </p:cNvPr>
          <p:cNvSpPr/>
          <p:nvPr/>
        </p:nvSpPr>
        <p:spPr>
          <a:xfrm>
            <a:off x="1442411" y="5184494"/>
            <a:ext cx="3912160" cy="954107"/>
          </a:xfrm>
          <a:prstGeom prst="rect">
            <a:avLst/>
          </a:prstGeom>
          <a:noFill/>
          <a:ln>
            <a:noFill/>
          </a:ln>
        </p:spPr>
        <p:txBody>
          <a:bodyPr spcFirstLastPara="1" wrap="square" lIns="91425" tIns="45700" rIns="91425" bIns="45700" anchor="t" anchorCtr="0">
            <a:noAutofit/>
          </a:bodyPr>
          <a:lstStyle/>
          <a:p>
            <a:pPr lvl="0" algn="r">
              <a:lnSpc>
                <a:spcPct val="150000"/>
              </a:lnSpc>
              <a:buSzPts val="1400"/>
            </a:pPr>
            <a:r>
              <a:rPr lang="zh-CN" altLang="en-US" sz="1800" dirty="0">
                <a:solidFill>
                  <a:srgbClr val="B7B7B7"/>
                </a:solidFill>
              </a:rPr>
              <a:t>更多型号产品、更稳定的性能</a:t>
            </a:r>
            <a:endParaRPr lang="en-US" altLang="zh-CN" sz="1800" dirty="0">
              <a:solidFill>
                <a:srgbClr val="B7B7B7"/>
              </a:solidFill>
            </a:endParaRPr>
          </a:p>
          <a:p>
            <a:pPr lvl="0" algn="r">
              <a:lnSpc>
                <a:spcPct val="150000"/>
              </a:lnSpc>
              <a:buSzPts val="1400"/>
            </a:pPr>
            <a:r>
              <a:rPr lang="zh-CN" altLang="en-US" sz="1800" dirty="0">
                <a:solidFill>
                  <a:srgbClr val="B7B7B7"/>
                </a:solidFill>
              </a:rPr>
              <a:t>应用于军事等前沿领域</a:t>
            </a:r>
          </a:p>
        </p:txBody>
      </p:sp>
      <p:grpSp>
        <p:nvGrpSpPr>
          <p:cNvPr id="7" name="组合 6">
            <a:extLst>
              <a:ext uri="{FF2B5EF4-FFF2-40B4-BE49-F238E27FC236}">
                <a16:creationId xmlns:a16="http://schemas.microsoft.com/office/drawing/2014/main" id="{41072F3B-AE6C-4E54-BFF8-35B1B567BDA9}"/>
              </a:ext>
            </a:extLst>
          </p:cNvPr>
          <p:cNvGrpSpPr/>
          <p:nvPr/>
        </p:nvGrpSpPr>
        <p:grpSpPr>
          <a:xfrm>
            <a:off x="5505689" y="5087886"/>
            <a:ext cx="1147322" cy="1147322"/>
            <a:chOff x="5522338" y="5032548"/>
            <a:chExt cx="1147322" cy="1147322"/>
          </a:xfrm>
        </p:grpSpPr>
        <p:sp>
          <p:nvSpPr>
            <p:cNvPr id="378" name="Google Shape;378;p15"/>
            <p:cNvSpPr/>
            <p:nvPr/>
          </p:nvSpPr>
          <p:spPr>
            <a:xfrm>
              <a:off x="5522338" y="5032548"/>
              <a:ext cx="1147322" cy="1147322"/>
            </a:xfrm>
            <a:prstGeom prst="ellipse">
              <a:avLst/>
            </a:prstGeom>
            <a:solidFill>
              <a:schemeClr val="accent3"/>
            </a:solid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pic>
          <p:nvPicPr>
            <p:cNvPr id="6" name="图片 5">
              <a:extLst>
                <a:ext uri="{FF2B5EF4-FFF2-40B4-BE49-F238E27FC236}">
                  <a16:creationId xmlns:a16="http://schemas.microsoft.com/office/drawing/2014/main" id="{C18877B5-E903-4446-B0FC-AC0E4DEC5051}"/>
                </a:ext>
              </a:extLst>
            </p:cNvPr>
            <p:cNvPicPr>
              <a:picLocks noChangeAspect="1"/>
            </p:cNvPicPr>
            <p:nvPr/>
          </p:nvPicPr>
          <p:blipFill>
            <a:blip r:embed="rId5"/>
            <a:stretch>
              <a:fillRect/>
            </a:stretch>
          </p:blipFill>
          <p:spPr>
            <a:xfrm>
              <a:off x="5738812" y="5249022"/>
              <a:ext cx="714374" cy="714374"/>
            </a:xfrm>
            <a:prstGeom prst="rect">
              <a:avLst/>
            </a:prstGeom>
          </p:spPr>
        </p:pic>
      </p:grpSp>
    </p:spTree>
    <p:extLst>
      <p:ext uri="{BB962C8B-B14F-4D97-AF65-F5344CB8AC3E}">
        <p14:creationId xmlns:p14="http://schemas.microsoft.com/office/powerpoint/2010/main" val="318102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500"/>
                                        <p:tgtEl>
                                          <p:spTgt spid="365"/>
                                        </p:tgtEl>
                                      </p:cBhvr>
                                    </p:animEffect>
                                  </p:childTnLst>
                                </p:cTn>
                              </p:par>
                              <p:par>
                                <p:cTn id="8" presetID="23" presetClass="entr" presetSubtype="16" fill="hold" nodeType="withEffect">
                                  <p:stCondLst>
                                    <p:cond delay="0"/>
                                  </p:stCondLst>
                                  <p:childTnLst>
                                    <p:set>
                                      <p:cBhvr>
                                        <p:cTn id="9" dur="1" fill="hold">
                                          <p:stCondLst>
                                            <p:cond delay="0"/>
                                          </p:stCondLst>
                                        </p:cTn>
                                        <p:tgtEl>
                                          <p:spTgt spid="371"/>
                                        </p:tgtEl>
                                        <p:attrNameLst>
                                          <p:attrName>style.visibility</p:attrName>
                                        </p:attrNameLst>
                                      </p:cBhvr>
                                      <p:to>
                                        <p:strVal val="visible"/>
                                      </p:to>
                                    </p:set>
                                    <p:anim calcmode="lin" valueType="num">
                                      <p:cBhvr additive="base">
                                        <p:cTn id="10" dur="500"/>
                                        <p:tgtEl>
                                          <p:spTgt spid="371"/>
                                        </p:tgtEl>
                                        <p:attrNameLst>
                                          <p:attrName>ppt_w</p:attrName>
                                        </p:attrNameLst>
                                      </p:cBhvr>
                                      <p:tavLst>
                                        <p:tav tm="0">
                                          <p:val>
                                            <p:fltVal val="0"/>
                                          </p:val>
                                        </p:tav>
                                        <p:tav tm="100000">
                                          <p:val>
                                            <p:strVal val="#ppt_w"/>
                                          </p:val>
                                        </p:tav>
                                      </p:tavLst>
                                    </p:anim>
                                    <p:anim calcmode="lin" valueType="num">
                                      <p:cBhvr additive="base">
                                        <p:cTn id="11" dur="500"/>
                                        <p:tgtEl>
                                          <p:spTgt spid="371"/>
                                        </p:tgtEl>
                                        <p:attrNameLst>
                                          <p:attrName>ppt_h</p:attrName>
                                        </p:attrNameLst>
                                      </p:cBhvr>
                                      <p:tavLst>
                                        <p:tav tm="0">
                                          <p:val>
                                            <p:fltVal val="0"/>
                                          </p:val>
                                        </p:tav>
                                        <p:tav tm="100000">
                                          <p:val>
                                            <p:strVal val="#ppt_h"/>
                                          </p:val>
                                        </p:tav>
                                      </p:tavLst>
                                    </p:anim>
                                  </p:childTnLst>
                                </p:cTn>
                              </p:par>
                              <p:par>
                                <p:cTn id="12" presetID="23" presetClass="entr" presetSubtype="16" fill="hold" nodeType="withEffect">
                                  <p:stCondLst>
                                    <p:cond delay="250"/>
                                  </p:stCondLst>
                                  <p:childTnLst>
                                    <p:set>
                                      <p:cBhvr>
                                        <p:cTn id="13" dur="1" fill="hold">
                                          <p:stCondLst>
                                            <p:cond delay="0"/>
                                          </p:stCondLst>
                                        </p:cTn>
                                        <p:tgtEl>
                                          <p:spTgt spid="374"/>
                                        </p:tgtEl>
                                        <p:attrNameLst>
                                          <p:attrName>style.visibility</p:attrName>
                                        </p:attrNameLst>
                                      </p:cBhvr>
                                      <p:to>
                                        <p:strVal val="visible"/>
                                      </p:to>
                                    </p:set>
                                    <p:anim calcmode="lin" valueType="num">
                                      <p:cBhvr additive="base">
                                        <p:cTn id="14" dur="500"/>
                                        <p:tgtEl>
                                          <p:spTgt spid="374"/>
                                        </p:tgtEl>
                                        <p:attrNameLst>
                                          <p:attrName>ppt_w</p:attrName>
                                        </p:attrNameLst>
                                      </p:cBhvr>
                                      <p:tavLst>
                                        <p:tav tm="0">
                                          <p:val>
                                            <p:fltVal val="0"/>
                                          </p:val>
                                        </p:tav>
                                        <p:tav tm="100000">
                                          <p:val>
                                            <p:strVal val="#ppt_w"/>
                                          </p:val>
                                        </p:tav>
                                      </p:tavLst>
                                    </p:anim>
                                    <p:anim calcmode="lin" valueType="num">
                                      <p:cBhvr additive="base">
                                        <p:cTn id="15" dur="500"/>
                                        <p:tgtEl>
                                          <p:spTgt spid="374"/>
                                        </p:tgtEl>
                                        <p:attrNameLst>
                                          <p:attrName>ppt_h</p:attrName>
                                        </p:attrNameLst>
                                      </p:cBhvr>
                                      <p:tavLst>
                                        <p:tav tm="0">
                                          <p:val>
                                            <p:fltVal val="0"/>
                                          </p:val>
                                        </p:tav>
                                        <p:tav tm="100000">
                                          <p:val>
                                            <p:strVal val="#ppt_h"/>
                                          </p:val>
                                        </p:tav>
                                      </p:tavLst>
                                    </p:anim>
                                  </p:childTnLst>
                                </p:cTn>
                              </p:par>
                              <p:par>
                                <p:cTn id="16" presetID="53" presetClass="entr" presetSubtype="16" fill="hold" nodeType="withEffect">
                                  <p:stCondLst>
                                    <p:cond delay="25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23" presetClass="entr" presetSubtype="16" fill="hold" nodeType="withEffect">
                                  <p:stCondLst>
                                    <p:cond delay="750"/>
                                  </p:stCondLst>
                                  <p:childTnLst>
                                    <p:set>
                                      <p:cBhvr>
                                        <p:cTn id="22" dur="1" fill="hold">
                                          <p:stCondLst>
                                            <p:cond delay="0"/>
                                          </p:stCondLst>
                                        </p:cTn>
                                        <p:tgtEl>
                                          <p:spTgt spid="380"/>
                                        </p:tgtEl>
                                        <p:attrNameLst>
                                          <p:attrName>style.visibility</p:attrName>
                                        </p:attrNameLst>
                                      </p:cBhvr>
                                      <p:to>
                                        <p:strVal val="visible"/>
                                      </p:to>
                                    </p:set>
                                    <p:anim calcmode="lin" valueType="num">
                                      <p:cBhvr additive="base">
                                        <p:cTn id="23" dur="500"/>
                                        <p:tgtEl>
                                          <p:spTgt spid="380"/>
                                        </p:tgtEl>
                                        <p:attrNameLst>
                                          <p:attrName>ppt_w</p:attrName>
                                        </p:attrNameLst>
                                      </p:cBhvr>
                                      <p:tavLst>
                                        <p:tav tm="0">
                                          <p:val>
                                            <p:fltVal val="0"/>
                                          </p:val>
                                        </p:tav>
                                        <p:tav tm="100000">
                                          <p:val>
                                            <p:strVal val="#ppt_w"/>
                                          </p:val>
                                        </p:tav>
                                      </p:tavLst>
                                    </p:anim>
                                    <p:anim calcmode="lin" valueType="num">
                                      <p:cBhvr additive="base">
                                        <p:cTn id="24" dur="500"/>
                                        <p:tgtEl>
                                          <p:spTgt spid="38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p:tgtEl>
                                          <p:spTgt spid="25"/>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369"/>
                                        </p:tgtEl>
                                        <p:attrNameLst>
                                          <p:attrName>style.visibility</p:attrName>
                                        </p:attrNameLst>
                                      </p:cBhvr>
                                      <p:to>
                                        <p:strVal val="visible"/>
                                      </p:to>
                                    </p:set>
                                    <p:anim calcmode="lin" valueType="num">
                                      <p:cBhvr additive="base">
                                        <p:cTn id="34" dur="500"/>
                                        <p:tgtEl>
                                          <p:spTgt spid="369"/>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p:tgtEl>
                                          <p:spTgt spid="27"/>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p:tgtEl>
                                          <p:spTgt spid="2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1"/>
          <p:cNvSpPr/>
          <p:nvPr/>
        </p:nvSpPr>
        <p:spPr>
          <a:xfrm>
            <a:off x="-25" y="16650"/>
            <a:ext cx="121920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 name="Google Shape;262;p11"/>
          <p:cNvSpPr/>
          <p:nvPr/>
        </p:nvSpPr>
        <p:spPr>
          <a:xfrm>
            <a:off x="7584756" y="1732463"/>
            <a:ext cx="2556841" cy="85792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高效的时间管理</a:t>
            </a:r>
            <a:endParaRPr lang="en-US" altLang="zh-CN"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学业与科研创新的平衡</a:t>
            </a:r>
            <a:endParaRPr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3" name="Google Shape;263;p11"/>
          <p:cNvSpPr/>
          <p:nvPr/>
        </p:nvSpPr>
        <p:spPr>
          <a:xfrm>
            <a:off x="2050403" y="1732463"/>
            <a:ext cx="2556841" cy="877163"/>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强大的心理</a:t>
            </a:r>
            <a:r>
              <a:rPr lang="zh-CN"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素质</a:t>
            </a:r>
            <a:endParaRPr lang="en-US" altLang="zh-CN"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遇到困难不放弃的精神</a:t>
            </a:r>
            <a:endParaRPr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4" name="Google Shape;264;p11"/>
          <p:cNvSpPr/>
          <p:nvPr/>
        </p:nvSpPr>
        <p:spPr>
          <a:xfrm>
            <a:off x="8526144" y="3334254"/>
            <a:ext cx="2556841" cy="85792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panose="020B0604020202020204"/>
              <a:buNone/>
            </a:pPr>
            <a:r>
              <a:rPr lang="zh-CN" altLang="en-US"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人生财富</a:t>
            </a:r>
            <a:endParaRPr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5" name="Google Shape;265;p11"/>
          <p:cNvSpPr/>
          <p:nvPr/>
        </p:nvSpPr>
        <p:spPr>
          <a:xfrm>
            <a:off x="1109016" y="3334254"/>
            <a:ext cx="2556841" cy="877163"/>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志同道合的伙伴</a:t>
            </a:r>
            <a:endParaRPr lang="en-US" altLang="zh-CN"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r" rtl="0">
              <a:lnSpc>
                <a:spcPct val="150000"/>
              </a:lnSpc>
              <a:spcBef>
                <a:spcPts val="0"/>
              </a:spcBef>
              <a:spcAft>
                <a:spcPts val="0"/>
              </a:spcAft>
              <a:buClr>
                <a:srgbClr val="000000"/>
              </a:buClr>
              <a:buSzPts val="1400"/>
              <a:buFont typeface="Arial" panose="020B0604020202020204"/>
              <a:buNone/>
            </a:pPr>
            <a:r>
              <a:rPr lang="zh-CN" altLang="en-US"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同甘共苦的人生挚友</a:t>
            </a:r>
            <a:endParaRPr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6" name="Google Shape;266;p11"/>
          <p:cNvSpPr/>
          <p:nvPr/>
        </p:nvSpPr>
        <p:spPr>
          <a:xfrm>
            <a:off x="7584755" y="5122784"/>
            <a:ext cx="2556841" cy="8771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个人简历的丰富</a:t>
            </a:r>
            <a:endParaRPr sz="10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7" name="Google Shape;267;p11"/>
          <p:cNvSpPr/>
          <p:nvPr/>
        </p:nvSpPr>
        <p:spPr>
          <a:xfrm>
            <a:off x="2050403" y="4911712"/>
            <a:ext cx="2556841" cy="877163"/>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000000"/>
              </a:buClr>
              <a:buSzPts val="1400"/>
              <a:buFont typeface="Arial" panose="020B0604020202020204"/>
              <a:buNone/>
            </a:pPr>
            <a:r>
              <a:rPr lang="zh-CN"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技术力量</a:t>
            </a:r>
            <a:endParaRPr lang="en-US" altLang="zh-CN"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编程能力</a:t>
            </a:r>
            <a:endParaRPr lang="en-US" altLang="zh-CN"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r" rtl="0">
              <a:lnSpc>
                <a:spcPct val="150000"/>
              </a:lnSpc>
              <a:spcBef>
                <a:spcPts val="0"/>
              </a:spcBef>
              <a:spcAft>
                <a:spcPts val="0"/>
              </a:spcAft>
              <a:buClr>
                <a:srgbClr val="000000"/>
              </a:buClr>
              <a:buSzPts val="1400"/>
              <a:buFont typeface="Arial" panose="020B0604020202020204"/>
              <a:buNone/>
            </a:pPr>
            <a:r>
              <a:rPr lang="zh-CN" altLang="en-US"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软硬件结合的理解与认同</a:t>
            </a:r>
            <a:endParaRPr sz="1400" b="0" i="0" u="none" strike="noStrike" cap="none" dirty="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68" name="Google Shape;268;p11"/>
          <p:cNvGrpSpPr/>
          <p:nvPr/>
        </p:nvGrpSpPr>
        <p:grpSpPr>
          <a:xfrm>
            <a:off x="6568487" y="1762689"/>
            <a:ext cx="869714" cy="869714"/>
            <a:chOff x="6568487" y="1762689"/>
            <a:chExt cx="869714" cy="869714"/>
          </a:xfrm>
        </p:grpSpPr>
        <p:sp>
          <p:nvSpPr>
            <p:cNvPr id="269" name="Google Shape;269;p11"/>
            <p:cNvSpPr/>
            <p:nvPr/>
          </p:nvSpPr>
          <p:spPr>
            <a:xfrm>
              <a:off x="6568487" y="1762689"/>
              <a:ext cx="869714" cy="869714"/>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0" name="Google Shape;270;p11"/>
            <p:cNvSpPr/>
            <p:nvPr/>
          </p:nvSpPr>
          <p:spPr>
            <a:xfrm>
              <a:off x="6841418" y="2010027"/>
              <a:ext cx="323850" cy="323850"/>
            </a:xfrm>
            <a:custGeom>
              <a:avLst/>
              <a:gdLst/>
              <a:ahLst/>
              <a:cxnLst/>
              <a:rect l="l" t="t" r="r" b="b"/>
              <a:pathLst>
                <a:path w="1018" h="1017" extrusionOk="0">
                  <a:moveTo>
                    <a:pt x="923" y="64"/>
                  </a:moveTo>
                  <a:lnTo>
                    <a:pt x="923" y="64"/>
                  </a:lnTo>
                  <a:lnTo>
                    <a:pt x="916" y="65"/>
                  </a:lnTo>
                  <a:lnTo>
                    <a:pt x="910" y="66"/>
                  </a:lnTo>
                  <a:lnTo>
                    <a:pt x="904" y="69"/>
                  </a:lnTo>
                  <a:lnTo>
                    <a:pt x="900" y="73"/>
                  </a:lnTo>
                  <a:lnTo>
                    <a:pt x="896" y="78"/>
                  </a:lnTo>
                  <a:lnTo>
                    <a:pt x="893" y="83"/>
                  </a:lnTo>
                  <a:lnTo>
                    <a:pt x="892" y="89"/>
                  </a:lnTo>
                  <a:lnTo>
                    <a:pt x="891" y="96"/>
                  </a:lnTo>
                  <a:lnTo>
                    <a:pt x="891" y="96"/>
                  </a:lnTo>
                  <a:lnTo>
                    <a:pt x="892" y="102"/>
                  </a:lnTo>
                  <a:lnTo>
                    <a:pt x="893" y="108"/>
                  </a:lnTo>
                  <a:lnTo>
                    <a:pt x="896" y="113"/>
                  </a:lnTo>
                  <a:lnTo>
                    <a:pt x="900" y="118"/>
                  </a:lnTo>
                  <a:lnTo>
                    <a:pt x="904" y="122"/>
                  </a:lnTo>
                  <a:lnTo>
                    <a:pt x="910" y="125"/>
                  </a:lnTo>
                  <a:lnTo>
                    <a:pt x="916" y="127"/>
                  </a:lnTo>
                  <a:lnTo>
                    <a:pt x="923" y="127"/>
                  </a:lnTo>
                  <a:lnTo>
                    <a:pt x="923" y="127"/>
                  </a:lnTo>
                  <a:lnTo>
                    <a:pt x="929" y="128"/>
                  </a:lnTo>
                  <a:lnTo>
                    <a:pt x="935" y="130"/>
                  </a:lnTo>
                  <a:lnTo>
                    <a:pt x="940" y="132"/>
                  </a:lnTo>
                  <a:lnTo>
                    <a:pt x="945" y="137"/>
                  </a:lnTo>
                  <a:lnTo>
                    <a:pt x="948" y="141"/>
                  </a:lnTo>
                  <a:lnTo>
                    <a:pt x="952" y="146"/>
                  </a:lnTo>
                  <a:lnTo>
                    <a:pt x="954" y="153"/>
                  </a:lnTo>
                  <a:lnTo>
                    <a:pt x="954" y="159"/>
                  </a:lnTo>
                  <a:lnTo>
                    <a:pt x="954" y="318"/>
                  </a:lnTo>
                  <a:lnTo>
                    <a:pt x="63" y="318"/>
                  </a:lnTo>
                  <a:lnTo>
                    <a:pt x="63" y="159"/>
                  </a:lnTo>
                  <a:lnTo>
                    <a:pt x="63" y="159"/>
                  </a:lnTo>
                  <a:lnTo>
                    <a:pt x="64" y="153"/>
                  </a:lnTo>
                  <a:lnTo>
                    <a:pt x="67" y="146"/>
                  </a:lnTo>
                  <a:lnTo>
                    <a:pt x="69" y="141"/>
                  </a:lnTo>
                  <a:lnTo>
                    <a:pt x="73" y="137"/>
                  </a:lnTo>
                  <a:lnTo>
                    <a:pt x="77" y="132"/>
                  </a:lnTo>
                  <a:lnTo>
                    <a:pt x="84" y="130"/>
                  </a:lnTo>
                  <a:lnTo>
                    <a:pt x="89" y="128"/>
                  </a:lnTo>
                  <a:lnTo>
                    <a:pt x="95" y="127"/>
                  </a:lnTo>
                  <a:lnTo>
                    <a:pt x="95" y="127"/>
                  </a:lnTo>
                  <a:lnTo>
                    <a:pt x="102" y="127"/>
                  </a:lnTo>
                  <a:lnTo>
                    <a:pt x="108" y="125"/>
                  </a:lnTo>
                  <a:lnTo>
                    <a:pt x="114" y="122"/>
                  </a:lnTo>
                  <a:lnTo>
                    <a:pt x="118" y="118"/>
                  </a:lnTo>
                  <a:lnTo>
                    <a:pt x="122" y="113"/>
                  </a:lnTo>
                  <a:lnTo>
                    <a:pt x="124" y="108"/>
                  </a:lnTo>
                  <a:lnTo>
                    <a:pt x="127" y="102"/>
                  </a:lnTo>
                  <a:lnTo>
                    <a:pt x="128" y="96"/>
                  </a:lnTo>
                  <a:lnTo>
                    <a:pt x="128" y="96"/>
                  </a:lnTo>
                  <a:lnTo>
                    <a:pt x="127" y="89"/>
                  </a:lnTo>
                  <a:lnTo>
                    <a:pt x="124" y="83"/>
                  </a:lnTo>
                  <a:lnTo>
                    <a:pt x="122" y="78"/>
                  </a:lnTo>
                  <a:lnTo>
                    <a:pt x="118" y="73"/>
                  </a:lnTo>
                  <a:lnTo>
                    <a:pt x="114" y="69"/>
                  </a:lnTo>
                  <a:lnTo>
                    <a:pt x="108" y="66"/>
                  </a:lnTo>
                  <a:lnTo>
                    <a:pt x="102" y="65"/>
                  </a:lnTo>
                  <a:lnTo>
                    <a:pt x="95" y="64"/>
                  </a:lnTo>
                  <a:lnTo>
                    <a:pt x="95" y="64"/>
                  </a:lnTo>
                  <a:lnTo>
                    <a:pt x="86" y="64"/>
                  </a:lnTo>
                  <a:lnTo>
                    <a:pt x="76" y="66"/>
                  </a:lnTo>
                  <a:lnTo>
                    <a:pt x="68" y="68"/>
                  </a:lnTo>
                  <a:lnTo>
                    <a:pt x="58" y="71"/>
                  </a:lnTo>
                  <a:lnTo>
                    <a:pt x="50" y="75"/>
                  </a:lnTo>
                  <a:lnTo>
                    <a:pt x="42" y="80"/>
                  </a:lnTo>
                  <a:lnTo>
                    <a:pt x="35" y="85"/>
                  </a:lnTo>
                  <a:lnTo>
                    <a:pt x="28" y="91"/>
                  </a:lnTo>
                  <a:lnTo>
                    <a:pt x="21" y="98"/>
                  </a:lnTo>
                  <a:lnTo>
                    <a:pt x="16" y="105"/>
                  </a:lnTo>
                  <a:lnTo>
                    <a:pt x="12" y="113"/>
                  </a:lnTo>
                  <a:lnTo>
                    <a:pt x="8" y="122"/>
                  </a:lnTo>
                  <a:lnTo>
                    <a:pt x="4" y="130"/>
                  </a:lnTo>
                  <a:lnTo>
                    <a:pt x="2" y="140"/>
                  </a:lnTo>
                  <a:lnTo>
                    <a:pt x="1" y="149"/>
                  </a:lnTo>
                  <a:lnTo>
                    <a:pt x="0" y="159"/>
                  </a:lnTo>
                  <a:lnTo>
                    <a:pt x="0" y="922"/>
                  </a:lnTo>
                  <a:lnTo>
                    <a:pt x="0" y="922"/>
                  </a:lnTo>
                  <a:lnTo>
                    <a:pt x="1" y="932"/>
                  </a:lnTo>
                  <a:lnTo>
                    <a:pt x="2" y="941"/>
                  </a:lnTo>
                  <a:lnTo>
                    <a:pt x="4" y="951"/>
                  </a:lnTo>
                  <a:lnTo>
                    <a:pt x="8" y="959"/>
                  </a:lnTo>
                  <a:lnTo>
                    <a:pt x="12" y="968"/>
                  </a:lnTo>
                  <a:lnTo>
                    <a:pt x="16" y="976"/>
                  </a:lnTo>
                  <a:lnTo>
                    <a:pt x="21" y="983"/>
                  </a:lnTo>
                  <a:lnTo>
                    <a:pt x="28" y="990"/>
                  </a:lnTo>
                  <a:lnTo>
                    <a:pt x="35" y="996"/>
                  </a:lnTo>
                  <a:lnTo>
                    <a:pt x="42" y="1001"/>
                  </a:lnTo>
                  <a:lnTo>
                    <a:pt x="50" y="1006"/>
                  </a:lnTo>
                  <a:lnTo>
                    <a:pt x="58" y="1010"/>
                  </a:lnTo>
                  <a:lnTo>
                    <a:pt x="68" y="1013"/>
                  </a:lnTo>
                  <a:lnTo>
                    <a:pt x="76" y="1015"/>
                  </a:lnTo>
                  <a:lnTo>
                    <a:pt x="86" y="1017"/>
                  </a:lnTo>
                  <a:lnTo>
                    <a:pt x="95" y="1017"/>
                  </a:lnTo>
                  <a:lnTo>
                    <a:pt x="923" y="1017"/>
                  </a:lnTo>
                  <a:lnTo>
                    <a:pt x="923" y="1017"/>
                  </a:lnTo>
                  <a:lnTo>
                    <a:pt x="932" y="1017"/>
                  </a:lnTo>
                  <a:lnTo>
                    <a:pt x="942" y="1015"/>
                  </a:lnTo>
                  <a:lnTo>
                    <a:pt x="951" y="1013"/>
                  </a:lnTo>
                  <a:lnTo>
                    <a:pt x="959" y="1010"/>
                  </a:lnTo>
                  <a:lnTo>
                    <a:pt x="968" y="1006"/>
                  </a:lnTo>
                  <a:lnTo>
                    <a:pt x="975" y="1001"/>
                  </a:lnTo>
                  <a:lnTo>
                    <a:pt x="983" y="996"/>
                  </a:lnTo>
                  <a:lnTo>
                    <a:pt x="990" y="990"/>
                  </a:lnTo>
                  <a:lnTo>
                    <a:pt x="996" y="983"/>
                  </a:lnTo>
                  <a:lnTo>
                    <a:pt x="1001" y="976"/>
                  </a:lnTo>
                  <a:lnTo>
                    <a:pt x="1006" y="968"/>
                  </a:lnTo>
                  <a:lnTo>
                    <a:pt x="1011" y="959"/>
                  </a:lnTo>
                  <a:lnTo>
                    <a:pt x="1014" y="951"/>
                  </a:lnTo>
                  <a:lnTo>
                    <a:pt x="1016" y="941"/>
                  </a:lnTo>
                  <a:lnTo>
                    <a:pt x="1017" y="932"/>
                  </a:lnTo>
                  <a:lnTo>
                    <a:pt x="1018" y="922"/>
                  </a:lnTo>
                  <a:lnTo>
                    <a:pt x="1018" y="159"/>
                  </a:lnTo>
                  <a:lnTo>
                    <a:pt x="1018" y="159"/>
                  </a:lnTo>
                  <a:lnTo>
                    <a:pt x="1017" y="149"/>
                  </a:lnTo>
                  <a:lnTo>
                    <a:pt x="1016" y="140"/>
                  </a:lnTo>
                  <a:lnTo>
                    <a:pt x="1014" y="130"/>
                  </a:lnTo>
                  <a:lnTo>
                    <a:pt x="1011" y="122"/>
                  </a:lnTo>
                  <a:lnTo>
                    <a:pt x="1006" y="113"/>
                  </a:lnTo>
                  <a:lnTo>
                    <a:pt x="1001" y="105"/>
                  </a:lnTo>
                  <a:lnTo>
                    <a:pt x="996" y="98"/>
                  </a:lnTo>
                  <a:lnTo>
                    <a:pt x="990" y="91"/>
                  </a:lnTo>
                  <a:lnTo>
                    <a:pt x="983" y="85"/>
                  </a:lnTo>
                  <a:lnTo>
                    <a:pt x="975" y="80"/>
                  </a:lnTo>
                  <a:lnTo>
                    <a:pt x="968" y="75"/>
                  </a:lnTo>
                  <a:lnTo>
                    <a:pt x="959" y="71"/>
                  </a:lnTo>
                  <a:lnTo>
                    <a:pt x="951" y="68"/>
                  </a:lnTo>
                  <a:lnTo>
                    <a:pt x="942" y="66"/>
                  </a:lnTo>
                  <a:lnTo>
                    <a:pt x="932" y="64"/>
                  </a:lnTo>
                  <a:lnTo>
                    <a:pt x="923" y="64"/>
                  </a:lnTo>
                  <a:lnTo>
                    <a:pt x="923" y="64"/>
                  </a:lnTo>
                  <a:close/>
                  <a:moveTo>
                    <a:pt x="954" y="922"/>
                  </a:moveTo>
                  <a:lnTo>
                    <a:pt x="954" y="922"/>
                  </a:lnTo>
                  <a:lnTo>
                    <a:pt x="954" y="928"/>
                  </a:lnTo>
                  <a:lnTo>
                    <a:pt x="952" y="935"/>
                  </a:lnTo>
                  <a:lnTo>
                    <a:pt x="948" y="940"/>
                  </a:lnTo>
                  <a:lnTo>
                    <a:pt x="945" y="944"/>
                  </a:lnTo>
                  <a:lnTo>
                    <a:pt x="940" y="949"/>
                  </a:lnTo>
                  <a:lnTo>
                    <a:pt x="935" y="952"/>
                  </a:lnTo>
                  <a:lnTo>
                    <a:pt x="929" y="953"/>
                  </a:lnTo>
                  <a:lnTo>
                    <a:pt x="923" y="954"/>
                  </a:lnTo>
                  <a:lnTo>
                    <a:pt x="95" y="954"/>
                  </a:lnTo>
                  <a:lnTo>
                    <a:pt x="95" y="954"/>
                  </a:lnTo>
                  <a:lnTo>
                    <a:pt x="89" y="953"/>
                  </a:lnTo>
                  <a:lnTo>
                    <a:pt x="84" y="952"/>
                  </a:lnTo>
                  <a:lnTo>
                    <a:pt x="77" y="949"/>
                  </a:lnTo>
                  <a:lnTo>
                    <a:pt x="73" y="944"/>
                  </a:lnTo>
                  <a:lnTo>
                    <a:pt x="69" y="940"/>
                  </a:lnTo>
                  <a:lnTo>
                    <a:pt x="67" y="935"/>
                  </a:lnTo>
                  <a:lnTo>
                    <a:pt x="64" y="928"/>
                  </a:lnTo>
                  <a:lnTo>
                    <a:pt x="63" y="922"/>
                  </a:lnTo>
                  <a:lnTo>
                    <a:pt x="63" y="381"/>
                  </a:lnTo>
                  <a:lnTo>
                    <a:pt x="954" y="381"/>
                  </a:lnTo>
                  <a:lnTo>
                    <a:pt x="954" y="922"/>
                  </a:lnTo>
                  <a:close/>
                  <a:moveTo>
                    <a:pt x="191" y="190"/>
                  </a:moveTo>
                  <a:lnTo>
                    <a:pt x="191" y="190"/>
                  </a:lnTo>
                  <a:lnTo>
                    <a:pt x="197" y="190"/>
                  </a:lnTo>
                  <a:lnTo>
                    <a:pt x="204" y="188"/>
                  </a:lnTo>
                  <a:lnTo>
                    <a:pt x="209" y="185"/>
                  </a:lnTo>
                  <a:lnTo>
                    <a:pt x="214" y="182"/>
                  </a:lnTo>
                  <a:lnTo>
                    <a:pt x="218" y="176"/>
                  </a:lnTo>
                  <a:lnTo>
                    <a:pt x="220" y="171"/>
                  </a:lnTo>
                  <a:lnTo>
                    <a:pt x="222" y="166"/>
                  </a:lnTo>
                  <a:lnTo>
                    <a:pt x="223" y="159"/>
                  </a:lnTo>
                  <a:lnTo>
                    <a:pt x="223" y="31"/>
                  </a:lnTo>
                  <a:lnTo>
                    <a:pt x="223" y="31"/>
                  </a:lnTo>
                  <a:lnTo>
                    <a:pt x="222" y="25"/>
                  </a:lnTo>
                  <a:lnTo>
                    <a:pt x="220" y="20"/>
                  </a:lnTo>
                  <a:lnTo>
                    <a:pt x="218" y="14"/>
                  </a:lnTo>
                  <a:lnTo>
                    <a:pt x="214" y="9"/>
                  </a:lnTo>
                  <a:lnTo>
                    <a:pt x="209" y="6"/>
                  </a:lnTo>
                  <a:lnTo>
                    <a:pt x="204" y="2"/>
                  </a:lnTo>
                  <a:lnTo>
                    <a:pt x="197" y="0"/>
                  </a:lnTo>
                  <a:lnTo>
                    <a:pt x="191" y="0"/>
                  </a:lnTo>
                  <a:lnTo>
                    <a:pt x="191" y="0"/>
                  </a:lnTo>
                  <a:lnTo>
                    <a:pt x="185" y="0"/>
                  </a:lnTo>
                  <a:lnTo>
                    <a:pt x="178" y="2"/>
                  </a:lnTo>
                  <a:lnTo>
                    <a:pt x="173" y="6"/>
                  </a:lnTo>
                  <a:lnTo>
                    <a:pt x="168" y="9"/>
                  </a:lnTo>
                  <a:lnTo>
                    <a:pt x="164" y="14"/>
                  </a:lnTo>
                  <a:lnTo>
                    <a:pt x="162" y="20"/>
                  </a:lnTo>
                  <a:lnTo>
                    <a:pt x="160" y="25"/>
                  </a:lnTo>
                  <a:lnTo>
                    <a:pt x="159" y="31"/>
                  </a:lnTo>
                  <a:lnTo>
                    <a:pt x="159" y="159"/>
                  </a:lnTo>
                  <a:lnTo>
                    <a:pt x="159" y="159"/>
                  </a:lnTo>
                  <a:lnTo>
                    <a:pt x="160" y="166"/>
                  </a:lnTo>
                  <a:lnTo>
                    <a:pt x="162" y="171"/>
                  </a:lnTo>
                  <a:lnTo>
                    <a:pt x="164" y="176"/>
                  </a:lnTo>
                  <a:lnTo>
                    <a:pt x="168" y="182"/>
                  </a:lnTo>
                  <a:lnTo>
                    <a:pt x="173" y="185"/>
                  </a:lnTo>
                  <a:lnTo>
                    <a:pt x="178" y="188"/>
                  </a:lnTo>
                  <a:lnTo>
                    <a:pt x="185" y="190"/>
                  </a:lnTo>
                  <a:lnTo>
                    <a:pt x="191" y="190"/>
                  </a:lnTo>
                  <a:lnTo>
                    <a:pt x="191" y="190"/>
                  </a:lnTo>
                  <a:close/>
                  <a:moveTo>
                    <a:pt x="319" y="190"/>
                  </a:moveTo>
                  <a:lnTo>
                    <a:pt x="319" y="190"/>
                  </a:lnTo>
                  <a:lnTo>
                    <a:pt x="325" y="190"/>
                  </a:lnTo>
                  <a:lnTo>
                    <a:pt x="330" y="188"/>
                  </a:lnTo>
                  <a:lnTo>
                    <a:pt x="336" y="185"/>
                  </a:lnTo>
                  <a:lnTo>
                    <a:pt x="341" y="182"/>
                  </a:lnTo>
                  <a:lnTo>
                    <a:pt x="344" y="176"/>
                  </a:lnTo>
                  <a:lnTo>
                    <a:pt x="348" y="171"/>
                  </a:lnTo>
                  <a:lnTo>
                    <a:pt x="350" y="166"/>
                  </a:lnTo>
                  <a:lnTo>
                    <a:pt x="350" y="159"/>
                  </a:lnTo>
                  <a:lnTo>
                    <a:pt x="350" y="31"/>
                  </a:lnTo>
                  <a:lnTo>
                    <a:pt x="350" y="31"/>
                  </a:lnTo>
                  <a:lnTo>
                    <a:pt x="350" y="25"/>
                  </a:lnTo>
                  <a:lnTo>
                    <a:pt x="348" y="20"/>
                  </a:lnTo>
                  <a:lnTo>
                    <a:pt x="344" y="14"/>
                  </a:lnTo>
                  <a:lnTo>
                    <a:pt x="341" y="9"/>
                  </a:lnTo>
                  <a:lnTo>
                    <a:pt x="336" y="6"/>
                  </a:lnTo>
                  <a:lnTo>
                    <a:pt x="330" y="2"/>
                  </a:lnTo>
                  <a:lnTo>
                    <a:pt x="325" y="0"/>
                  </a:lnTo>
                  <a:lnTo>
                    <a:pt x="319" y="0"/>
                  </a:lnTo>
                  <a:lnTo>
                    <a:pt x="319" y="0"/>
                  </a:lnTo>
                  <a:lnTo>
                    <a:pt x="312" y="0"/>
                  </a:lnTo>
                  <a:lnTo>
                    <a:pt x="306" y="2"/>
                  </a:lnTo>
                  <a:lnTo>
                    <a:pt x="300" y="6"/>
                  </a:lnTo>
                  <a:lnTo>
                    <a:pt x="296" y="9"/>
                  </a:lnTo>
                  <a:lnTo>
                    <a:pt x="292" y="14"/>
                  </a:lnTo>
                  <a:lnTo>
                    <a:pt x="289" y="20"/>
                  </a:lnTo>
                  <a:lnTo>
                    <a:pt x="286" y="25"/>
                  </a:lnTo>
                  <a:lnTo>
                    <a:pt x="286" y="31"/>
                  </a:lnTo>
                  <a:lnTo>
                    <a:pt x="286" y="159"/>
                  </a:lnTo>
                  <a:lnTo>
                    <a:pt x="286" y="159"/>
                  </a:lnTo>
                  <a:lnTo>
                    <a:pt x="286" y="166"/>
                  </a:lnTo>
                  <a:lnTo>
                    <a:pt x="289" y="171"/>
                  </a:lnTo>
                  <a:lnTo>
                    <a:pt x="292" y="176"/>
                  </a:lnTo>
                  <a:lnTo>
                    <a:pt x="296" y="182"/>
                  </a:lnTo>
                  <a:lnTo>
                    <a:pt x="300" y="185"/>
                  </a:lnTo>
                  <a:lnTo>
                    <a:pt x="306" y="188"/>
                  </a:lnTo>
                  <a:lnTo>
                    <a:pt x="312" y="190"/>
                  </a:lnTo>
                  <a:lnTo>
                    <a:pt x="319" y="190"/>
                  </a:lnTo>
                  <a:lnTo>
                    <a:pt x="319" y="190"/>
                  </a:lnTo>
                  <a:close/>
                  <a:moveTo>
                    <a:pt x="445" y="190"/>
                  </a:moveTo>
                  <a:lnTo>
                    <a:pt x="445" y="190"/>
                  </a:lnTo>
                  <a:lnTo>
                    <a:pt x="452" y="190"/>
                  </a:lnTo>
                  <a:lnTo>
                    <a:pt x="458" y="188"/>
                  </a:lnTo>
                  <a:lnTo>
                    <a:pt x="464" y="185"/>
                  </a:lnTo>
                  <a:lnTo>
                    <a:pt x="468" y="182"/>
                  </a:lnTo>
                  <a:lnTo>
                    <a:pt x="472" y="176"/>
                  </a:lnTo>
                  <a:lnTo>
                    <a:pt x="474" y="171"/>
                  </a:lnTo>
                  <a:lnTo>
                    <a:pt x="476" y="166"/>
                  </a:lnTo>
                  <a:lnTo>
                    <a:pt x="477" y="159"/>
                  </a:lnTo>
                  <a:lnTo>
                    <a:pt x="477" y="31"/>
                  </a:lnTo>
                  <a:lnTo>
                    <a:pt x="477" y="31"/>
                  </a:lnTo>
                  <a:lnTo>
                    <a:pt x="476" y="25"/>
                  </a:lnTo>
                  <a:lnTo>
                    <a:pt x="474" y="20"/>
                  </a:lnTo>
                  <a:lnTo>
                    <a:pt x="472" y="14"/>
                  </a:lnTo>
                  <a:lnTo>
                    <a:pt x="468" y="9"/>
                  </a:lnTo>
                  <a:lnTo>
                    <a:pt x="464" y="6"/>
                  </a:lnTo>
                  <a:lnTo>
                    <a:pt x="458" y="2"/>
                  </a:lnTo>
                  <a:lnTo>
                    <a:pt x="452" y="0"/>
                  </a:lnTo>
                  <a:lnTo>
                    <a:pt x="445" y="0"/>
                  </a:lnTo>
                  <a:lnTo>
                    <a:pt x="445" y="0"/>
                  </a:lnTo>
                  <a:lnTo>
                    <a:pt x="439" y="0"/>
                  </a:lnTo>
                  <a:lnTo>
                    <a:pt x="433" y="2"/>
                  </a:lnTo>
                  <a:lnTo>
                    <a:pt x="428" y="6"/>
                  </a:lnTo>
                  <a:lnTo>
                    <a:pt x="423" y="9"/>
                  </a:lnTo>
                  <a:lnTo>
                    <a:pt x="420" y="14"/>
                  </a:lnTo>
                  <a:lnTo>
                    <a:pt x="416" y="20"/>
                  </a:lnTo>
                  <a:lnTo>
                    <a:pt x="414" y="25"/>
                  </a:lnTo>
                  <a:lnTo>
                    <a:pt x="413" y="31"/>
                  </a:lnTo>
                  <a:lnTo>
                    <a:pt x="413" y="159"/>
                  </a:lnTo>
                  <a:lnTo>
                    <a:pt x="413" y="159"/>
                  </a:lnTo>
                  <a:lnTo>
                    <a:pt x="414" y="166"/>
                  </a:lnTo>
                  <a:lnTo>
                    <a:pt x="416" y="171"/>
                  </a:lnTo>
                  <a:lnTo>
                    <a:pt x="420" y="176"/>
                  </a:lnTo>
                  <a:lnTo>
                    <a:pt x="423" y="182"/>
                  </a:lnTo>
                  <a:lnTo>
                    <a:pt x="428" y="185"/>
                  </a:lnTo>
                  <a:lnTo>
                    <a:pt x="433" y="188"/>
                  </a:lnTo>
                  <a:lnTo>
                    <a:pt x="439" y="190"/>
                  </a:lnTo>
                  <a:lnTo>
                    <a:pt x="445" y="190"/>
                  </a:lnTo>
                  <a:lnTo>
                    <a:pt x="445" y="190"/>
                  </a:lnTo>
                  <a:close/>
                  <a:moveTo>
                    <a:pt x="573" y="190"/>
                  </a:moveTo>
                  <a:lnTo>
                    <a:pt x="573" y="190"/>
                  </a:lnTo>
                  <a:lnTo>
                    <a:pt x="579" y="190"/>
                  </a:lnTo>
                  <a:lnTo>
                    <a:pt x="585" y="188"/>
                  </a:lnTo>
                  <a:lnTo>
                    <a:pt x="590" y="185"/>
                  </a:lnTo>
                  <a:lnTo>
                    <a:pt x="595" y="182"/>
                  </a:lnTo>
                  <a:lnTo>
                    <a:pt x="599" y="176"/>
                  </a:lnTo>
                  <a:lnTo>
                    <a:pt x="602" y="171"/>
                  </a:lnTo>
                  <a:lnTo>
                    <a:pt x="604" y="166"/>
                  </a:lnTo>
                  <a:lnTo>
                    <a:pt x="604" y="159"/>
                  </a:lnTo>
                  <a:lnTo>
                    <a:pt x="604" y="31"/>
                  </a:lnTo>
                  <a:lnTo>
                    <a:pt x="604" y="31"/>
                  </a:lnTo>
                  <a:lnTo>
                    <a:pt x="604" y="25"/>
                  </a:lnTo>
                  <a:lnTo>
                    <a:pt x="602" y="20"/>
                  </a:lnTo>
                  <a:lnTo>
                    <a:pt x="599" y="14"/>
                  </a:lnTo>
                  <a:lnTo>
                    <a:pt x="595" y="9"/>
                  </a:lnTo>
                  <a:lnTo>
                    <a:pt x="590" y="6"/>
                  </a:lnTo>
                  <a:lnTo>
                    <a:pt x="585" y="2"/>
                  </a:lnTo>
                  <a:lnTo>
                    <a:pt x="579" y="0"/>
                  </a:lnTo>
                  <a:lnTo>
                    <a:pt x="573" y="0"/>
                  </a:lnTo>
                  <a:lnTo>
                    <a:pt x="573" y="0"/>
                  </a:lnTo>
                  <a:lnTo>
                    <a:pt x="567" y="0"/>
                  </a:lnTo>
                  <a:lnTo>
                    <a:pt x="560" y="2"/>
                  </a:lnTo>
                  <a:lnTo>
                    <a:pt x="555" y="6"/>
                  </a:lnTo>
                  <a:lnTo>
                    <a:pt x="550" y="9"/>
                  </a:lnTo>
                  <a:lnTo>
                    <a:pt x="546" y="14"/>
                  </a:lnTo>
                  <a:lnTo>
                    <a:pt x="543" y="20"/>
                  </a:lnTo>
                  <a:lnTo>
                    <a:pt x="542" y="25"/>
                  </a:lnTo>
                  <a:lnTo>
                    <a:pt x="541" y="31"/>
                  </a:lnTo>
                  <a:lnTo>
                    <a:pt x="541" y="159"/>
                  </a:lnTo>
                  <a:lnTo>
                    <a:pt x="541" y="159"/>
                  </a:lnTo>
                  <a:lnTo>
                    <a:pt x="542" y="166"/>
                  </a:lnTo>
                  <a:lnTo>
                    <a:pt x="543" y="171"/>
                  </a:lnTo>
                  <a:lnTo>
                    <a:pt x="546" y="176"/>
                  </a:lnTo>
                  <a:lnTo>
                    <a:pt x="550" y="182"/>
                  </a:lnTo>
                  <a:lnTo>
                    <a:pt x="555" y="185"/>
                  </a:lnTo>
                  <a:lnTo>
                    <a:pt x="560" y="188"/>
                  </a:lnTo>
                  <a:lnTo>
                    <a:pt x="567" y="190"/>
                  </a:lnTo>
                  <a:lnTo>
                    <a:pt x="573" y="190"/>
                  </a:lnTo>
                  <a:lnTo>
                    <a:pt x="573" y="190"/>
                  </a:lnTo>
                  <a:close/>
                  <a:moveTo>
                    <a:pt x="700" y="190"/>
                  </a:moveTo>
                  <a:lnTo>
                    <a:pt x="700" y="190"/>
                  </a:lnTo>
                  <a:lnTo>
                    <a:pt x="706" y="190"/>
                  </a:lnTo>
                  <a:lnTo>
                    <a:pt x="712" y="188"/>
                  </a:lnTo>
                  <a:lnTo>
                    <a:pt x="718" y="185"/>
                  </a:lnTo>
                  <a:lnTo>
                    <a:pt x="722" y="182"/>
                  </a:lnTo>
                  <a:lnTo>
                    <a:pt x="726" y="176"/>
                  </a:lnTo>
                  <a:lnTo>
                    <a:pt x="730" y="171"/>
                  </a:lnTo>
                  <a:lnTo>
                    <a:pt x="731" y="166"/>
                  </a:lnTo>
                  <a:lnTo>
                    <a:pt x="732" y="159"/>
                  </a:lnTo>
                  <a:lnTo>
                    <a:pt x="732" y="31"/>
                  </a:lnTo>
                  <a:lnTo>
                    <a:pt x="732" y="31"/>
                  </a:lnTo>
                  <a:lnTo>
                    <a:pt x="731" y="25"/>
                  </a:lnTo>
                  <a:lnTo>
                    <a:pt x="730" y="20"/>
                  </a:lnTo>
                  <a:lnTo>
                    <a:pt x="726" y="14"/>
                  </a:lnTo>
                  <a:lnTo>
                    <a:pt x="722" y="9"/>
                  </a:lnTo>
                  <a:lnTo>
                    <a:pt x="718" y="6"/>
                  </a:lnTo>
                  <a:lnTo>
                    <a:pt x="712" y="2"/>
                  </a:lnTo>
                  <a:lnTo>
                    <a:pt x="706" y="0"/>
                  </a:lnTo>
                  <a:lnTo>
                    <a:pt x="700" y="0"/>
                  </a:lnTo>
                  <a:lnTo>
                    <a:pt x="700" y="0"/>
                  </a:lnTo>
                  <a:lnTo>
                    <a:pt x="693" y="0"/>
                  </a:lnTo>
                  <a:lnTo>
                    <a:pt x="688" y="2"/>
                  </a:lnTo>
                  <a:lnTo>
                    <a:pt x="682" y="6"/>
                  </a:lnTo>
                  <a:lnTo>
                    <a:pt x="677" y="9"/>
                  </a:lnTo>
                  <a:lnTo>
                    <a:pt x="674" y="14"/>
                  </a:lnTo>
                  <a:lnTo>
                    <a:pt x="671" y="20"/>
                  </a:lnTo>
                  <a:lnTo>
                    <a:pt x="668" y="25"/>
                  </a:lnTo>
                  <a:lnTo>
                    <a:pt x="668" y="31"/>
                  </a:lnTo>
                  <a:lnTo>
                    <a:pt x="668" y="159"/>
                  </a:lnTo>
                  <a:lnTo>
                    <a:pt x="668" y="159"/>
                  </a:lnTo>
                  <a:lnTo>
                    <a:pt x="668" y="166"/>
                  </a:lnTo>
                  <a:lnTo>
                    <a:pt x="671" y="171"/>
                  </a:lnTo>
                  <a:lnTo>
                    <a:pt x="674" y="176"/>
                  </a:lnTo>
                  <a:lnTo>
                    <a:pt x="677" y="182"/>
                  </a:lnTo>
                  <a:lnTo>
                    <a:pt x="682" y="185"/>
                  </a:lnTo>
                  <a:lnTo>
                    <a:pt x="688" y="188"/>
                  </a:lnTo>
                  <a:lnTo>
                    <a:pt x="693" y="190"/>
                  </a:lnTo>
                  <a:lnTo>
                    <a:pt x="700" y="190"/>
                  </a:lnTo>
                  <a:lnTo>
                    <a:pt x="700" y="190"/>
                  </a:lnTo>
                  <a:close/>
                  <a:moveTo>
                    <a:pt x="827" y="190"/>
                  </a:moveTo>
                  <a:lnTo>
                    <a:pt x="827" y="190"/>
                  </a:lnTo>
                  <a:lnTo>
                    <a:pt x="834" y="190"/>
                  </a:lnTo>
                  <a:lnTo>
                    <a:pt x="839" y="188"/>
                  </a:lnTo>
                  <a:lnTo>
                    <a:pt x="844" y="185"/>
                  </a:lnTo>
                  <a:lnTo>
                    <a:pt x="850" y="182"/>
                  </a:lnTo>
                  <a:lnTo>
                    <a:pt x="853" y="176"/>
                  </a:lnTo>
                  <a:lnTo>
                    <a:pt x="856" y="171"/>
                  </a:lnTo>
                  <a:lnTo>
                    <a:pt x="858" y="166"/>
                  </a:lnTo>
                  <a:lnTo>
                    <a:pt x="858" y="159"/>
                  </a:lnTo>
                  <a:lnTo>
                    <a:pt x="858" y="31"/>
                  </a:lnTo>
                  <a:lnTo>
                    <a:pt x="858" y="31"/>
                  </a:lnTo>
                  <a:lnTo>
                    <a:pt x="858" y="25"/>
                  </a:lnTo>
                  <a:lnTo>
                    <a:pt x="856" y="20"/>
                  </a:lnTo>
                  <a:lnTo>
                    <a:pt x="853" y="14"/>
                  </a:lnTo>
                  <a:lnTo>
                    <a:pt x="850" y="9"/>
                  </a:lnTo>
                  <a:lnTo>
                    <a:pt x="844" y="6"/>
                  </a:lnTo>
                  <a:lnTo>
                    <a:pt x="839" y="2"/>
                  </a:lnTo>
                  <a:lnTo>
                    <a:pt x="834" y="0"/>
                  </a:lnTo>
                  <a:lnTo>
                    <a:pt x="827" y="0"/>
                  </a:lnTo>
                  <a:lnTo>
                    <a:pt x="827" y="0"/>
                  </a:lnTo>
                  <a:lnTo>
                    <a:pt x="821" y="0"/>
                  </a:lnTo>
                  <a:lnTo>
                    <a:pt x="814" y="2"/>
                  </a:lnTo>
                  <a:lnTo>
                    <a:pt x="809" y="6"/>
                  </a:lnTo>
                  <a:lnTo>
                    <a:pt x="805" y="9"/>
                  </a:lnTo>
                  <a:lnTo>
                    <a:pt x="800" y="14"/>
                  </a:lnTo>
                  <a:lnTo>
                    <a:pt x="798" y="20"/>
                  </a:lnTo>
                  <a:lnTo>
                    <a:pt x="796" y="25"/>
                  </a:lnTo>
                  <a:lnTo>
                    <a:pt x="795" y="31"/>
                  </a:lnTo>
                  <a:lnTo>
                    <a:pt x="795" y="159"/>
                  </a:lnTo>
                  <a:lnTo>
                    <a:pt x="795" y="159"/>
                  </a:lnTo>
                  <a:lnTo>
                    <a:pt x="796" y="166"/>
                  </a:lnTo>
                  <a:lnTo>
                    <a:pt x="798" y="171"/>
                  </a:lnTo>
                  <a:lnTo>
                    <a:pt x="800" y="176"/>
                  </a:lnTo>
                  <a:lnTo>
                    <a:pt x="805" y="182"/>
                  </a:lnTo>
                  <a:lnTo>
                    <a:pt x="809" y="185"/>
                  </a:lnTo>
                  <a:lnTo>
                    <a:pt x="814" y="188"/>
                  </a:lnTo>
                  <a:lnTo>
                    <a:pt x="821" y="190"/>
                  </a:lnTo>
                  <a:lnTo>
                    <a:pt x="827" y="190"/>
                  </a:lnTo>
                  <a:lnTo>
                    <a:pt x="827" y="190"/>
                  </a:lnTo>
                  <a:close/>
                  <a:moveTo>
                    <a:pt x="683" y="795"/>
                  </a:moveTo>
                  <a:lnTo>
                    <a:pt x="683" y="795"/>
                  </a:lnTo>
                  <a:lnTo>
                    <a:pt x="674" y="794"/>
                  </a:lnTo>
                  <a:lnTo>
                    <a:pt x="665" y="791"/>
                  </a:lnTo>
                  <a:lnTo>
                    <a:pt x="658" y="787"/>
                  </a:lnTo>
                  <a:lnTo>
                    <a:pt x="650" y="781"/>
                  </a:lnTo>
                  <a:lnTo>
                    <a:pt x="645" y="774"/>
                  </a:lnTo>
                  <a:lnTo>
                    <a:pt x="639" y="766"/>
                  </a:lnTo>
                  <a:lnTo>
                    <a:pt x="637" y="757"/>
                  </a:lnTo>
                  <a:lnTo>
                    <a:pt x="636" y="747"/>
                  </a:lnTo>
                  <a:lnTo>
                    <a:pt x="636" y="747"/>
                  </a:lnTo>
                  <a:lnTo>
                    <a:pt x="635" y="741"/>
                  </a:lnTo>
                  <a:lnTo>
                    <a:pt x="634" y="735"/>
                  </a:lnTo>
                  <a:lnTo>
                    <a:pt x="631" y="730"/>
                  </a:lnTo>
                  <a:lnTo>
                    <a:pt x="627" y="724"/>
                  </a:lnTo>
                  <a:lnTo>
                    <a:pt x="622" y="721"/>
                  </a:lnTo>
                  <a:lnTo>
                    <a:pt x="617" y="718"/>
                  </a:lnTo>
                  <a:lnTo>
                    <a:pt x="611" y="716"/>
                  </a:lnTo>
                  <a:lnTo>
                    <a:pt x="604" y="716"/>
                  </a:lnTo>
                  <a:lnTo>
                    <a:pt x="604" y="716"/>
                  </a:lnTo>
                  <a:lnTo>
                    <a:pt x="598" y="716"/>
                  </a:lnTo>
                  <a:lnTo>
                    <a:pt x="592" y="718"/>
                  </a:lnTo>
                  <a:lnTo>
                    <a:pt x="587" y="721"/>
                  </a:lnTo>
                  <a:lnTo>
                    <a:pt x="582" y="724"/>
                  </a:lnTo>
                  <a:lnTo>
                    <a:pt x="578" y="730"/>
                  </a:lnTo>
                  <a:lnTo>
                    <a:pt x="575" y="735"/>
                  </a:lnTo>
                  <a:lnTo>
                    <a:pt x="573" y="741"/>
                  </a:lnTo>
                  <a:lnTo>
                    <a:pt x="573" y="747"/>
                  </a:lnTo>
                  <a:lnTo>
                    <a:pt x="573" y="747"/>
                  </a:lnTo>
                  <a:lnTo>
                    <a:pt x="573" y="759"/>
                  </a:lnTo>
                  <a:lnTo>
                    <a:pt x="575" y="770"/>
                  </a:lnTo>
                  <a:lnTo>
                    <a:pt x="577" y="780"/>
                  </a:lnTo>
                  <a:lnTo>
                    <a:pt x="582" y="791"/>
                  </a:lnTo>
                  <a:lnTo>
                    <a:pt x="586" y="801"/>
                  </a:lnTo>
                  <a:lnTo>
                    <a:pt x="591" y="809"/>
                  </a:lnTo>
                  <a:lnTo>
                    <a:pt x="598" y="818"/>
                  </a:lnTo>
                  <a:lnTo>
                    <a:pt x="605" y="826"/>
                  </a:lnTo>
                  <a:lnTo>
                    <a:pt x="613" y="833"/>
                  </a:lnTo>
                  <a:lnTo>
                    <a:pt x="621" y="839"/>
                  </a:lnTo>
                  <a:lnTo>
                    <a:pt x="631" y="845"/>
                  </a:lnTo>
                  <a:lnTo>
                    <a:pt x="641" y="850"/>
                  </a:lnTo>
                  <a:lnTo>
                    <a:pt x="651" y="853"/>
                  </a:lnTo>
                  <a:lnTo>
                    <a:pt x="662" y="856"/>
                  </a:lnTo>
                  <a:lnTo>
                    <a:pt x="673" y="858"/>
                  </a:lnTo>
                  <a:lnTo>
                    <a:pt x="683" y="859"/>
                  </a:lnTo>
                  <a:lnTo>
                    <a:pt x="683" y="859"/>
                  </a:lnTo>
                  <a:lnTo>
                    <a:pt x="695" y="858"/>
                  </a:lnTo>
                  <a:lnTo>
                    <a:pt x="706" y="856"/>
                  </a:lnTo>
                  <a:lnTo>
                    <a:pt x="717" y="853"/>
                  </a:lnTo>
                  <a:lnTo>
                    <a:pt x="727" y="850"/>
                  </a:lnTo>
                  <a:lnTo>
                    <a:pt x="737" y="845"/>
                  </a:lnTo>
                  <a:lnTo>
                    <a:pt x="746" y="839"/>
                  </a:lnTo>
                  <a:lnTo>
                    <a:pt x="754" y="833"/>
                  </a:lnTo>
                  <a:lnTo>
                    <a:pt x="763" y="826"/>
                  </a:lnTo>
                  <a:lnTo>
                    <a:pt x="769" y="818"/>
                  </a:lnTo>
                  <a:lnTo>
                    <a:pt x="776" y="809"/>
                  </a:lnTo>
                  <a:lnTo>
                    <a:pt x="782" y="801"/>
                  </a:lnTo>
                  <a:lnTo>
                    <a:pt x="786" y="791"/>
                  </a:lnTo>
                  <a:lnTo>
                    <a:pt x="791" y="780"/>
                  </a:lnTo>
                  <a:lnTo>
                    <a:pt x="793" y="770"/>
                  </a:lnTo>
                  <a:lnTo>
                    <a:pt x="795" y="759"/>
                  </a:lnTo>
                  <a:lnTo>
                    <a:pt x="795" y="747"/>
                  </a:lnTo>
                  <a:lnTo>
                    <a:pt x="795" y="747"/>
                  </a:lnTo>
                  <a:lnTo>
                    <a:pt x="795" y="735"/>
                  </a:lnTo>
                  <a:lnTo>
                    <a:pt x="793" y="724"/>
                  </a:lnTo>
                  <a:lnTo>
                    <a:pt x="790" y="714"/>
                  </a:lnTo>
                  <a:lnTo>
                    <a:pt x="786" y="703"/>
                  </a:lnTo>
                  <a:lnTo>
                    <a:pt x="781" y="693"/>
                  </a:lnTo>
                  <a:lnTo>
                    <a:pt x="776" y="685"/>
                  </a:lnTo>
                  <a:lnTo>
                    <a:pt x="769" y="676"/>
                  </a:lnTo>
                  <a:lnTo>
                    <a:pt x="762" y="668"/>
                  </a:lnTo>
                  <a:lnTo>
                    <a:pt x="762" y="668"/>
                  </a:lnTo>
                  <a:lnTo>
                    <a:pt x="769" y="660"/>
                  </a:lnTo>
                  <a:lnTo>
                    <a:pt x="776" y="652"/>
                  </a:lnTo>
                  <a:lnTo>
                    <a:pt x="781" y="642"/>
                  </a:lnTo>
                  <a:lnTo>
                    <a:pt x="786" y="632"/>
                  </a:lnTo>
                  <a:lnTo>
                    <a:pt x="790" y="621"/>
                  </a:lnTo>
                  <a:lnTo>
                    <a:pt x="793" y="611"/>
                  </a:lnTo>
                  <a:lnTo>
                    <a:pt x="795" y="600"/>
                  </a:lnTo>
                  <a:lnTo>
                    <a:pt x="795" y="588"/>
                  </a:lnTo>
                  <a:lnTo>
                    <a:pt x="795" y="588"/>
                  </a:lnTo>
                  <a:lnTo>
                    <a:pt x="795" y="576"/>
                  </a:lnTo>
                  <a:lnTo>
                    <a:pt x="793" y="566"/>
                  </a:lnTo>
                  <a:lnTo>
                    <a:pt x="791" y="555"/>
                  </a:lnTo>
                  <a:lnTo>
                    <a:pt x="786" y="545"/>
                  </a:lnTo>
                  <a:lnTo>
                    <a:pt x="782" y="536"/>
                  </a:lnTo>
                  <a:lnTo>
                    <a:pt x="776" y="526"/>
                  </a:lnTo>
                  <a:lnTo>
                    <a:pt x="769" y="517"/>
                  </a:lnTo>
                  <a:lnTo>
                    <a:pt x="763" y="510"/>
                  </a:lnTo>
                  <a:lnTo>
                    <a:pt x="754" y="502"/>
                  </a:lnTo>
                  <a:lnTo>
                    <a:pt x="746" y="496"/>
                  </a:lnTo>
                  <a:lnTo>
                    <a:pt x="737" y="491"/>
                  </a:lnTo>
                  <a:lnTo>
                    <a:pt x="727" y="485"/>
                  </a:lnTo>
                  <a:lnTo>
                    <a:pt x="717" y="482"/>
                  </a:lnTo>
                  <a:lnTo>
                    <a:pt x="706" y="479"/>
                  </a:lnTo>
                  <a:lnTo>
                    <a:pt x="695" y="478"/>
                  </a:lnTo>
                  <a:lnTo>
                    <a:pt x="683" y="477"/>
                  </a:lnTo>
                  <a:lnTo>
                    <a:pt x="683" y="477"/>
                  </a:lnTo>
                  <a:lnTo>
                    <a:pt x="673" y="478"/>
                  </a:lnTo>
                  <a:lnTo>
                    <a:pt x="662" y="479"/>
                  </a:lnTo>
                  <a:lnTo>
                    <a:pt x="651" y="482"/>
                  </a:lnTo>
                  <a:lnTo>
                    <a:pt x="641" y="485"/>
                  </a:lnTo>
                  <a:lnTo>
                    <a:pt x="631" y="491"/>
                  </a:lnTo>
                  <a:lnTo>
                    <a:pt x="621" y="496"/>
                  </a:lnTo>
                  <a:lnTo>
                    <a:pt x="613" y="502"/>
                  </a:lnTo>
                  <a:lnTo>
                    <a:pt x="605" y="510"/>
                  </a:lnTo>
                  <a:lnTo>
                    <a:pt x="598" y="517"/>
                  </a:lnTo>
                  <a:lnTo>
                    <a:pt x="591" y="526"/>
                  </a:lnTo>
                  <a:lnTo>
                    <a:pt x="586" y="536"/>
                  </a:lnTo>
                  <a:lnTo>
                    <a:pt x="582" y="545"/>
                  </a:lnTo>
                  <a:lnTo>
                    <a:pt x="577" y="555"/>
                  </a:lnTo>
                  <a:lnTo>
                    <a:pt x="575" y="566"/>
                  </a:lnTo>
                  <a:lnTo>
                    <a:pt x="573" y="576"/>
                  </a:lnTo>
                  <a:lnTo>
                    <a:pt x="573" y="588"/>
                  </a:lnTo>
                  <a:lnTo>
                    <a:pt x="573" y="588"/>
                  </a:lnTo>
                  <a:lnTo>
                    <a:pt x="573" y="595"/>
                  </a:lnTo>
                  <a:lnTo>
                    <a:pt x="575" y="601"/>
                  </a:lnTo>
                  <a:lnTo>
                    <a:pt x="578" y="606"/>
                  </a:lnTo>
                  <a:lnTo>
                    <a:pt x="582" y="611"/>
                  </a:lnTo>
                  <a:lnTo>
                    <a:pt x="587" y="615"/>
                  </a:lnTo>
                  <a:lnTo>
                    <a:pt x="592" y="617"/>
                  </a:lnTo>
                  <a:lnTo>
                    <a:pt x="598" y="619"/>
                  </a:lnTo>
                  <a:lnTo>
                    <a:pt x="604" y="620"/>
                  </a:lnTo>
                  <a:lnTo>
                    <a:pt x="604" y="620"/>
                  </a:lnTo>
                  <a:lnTo>
                    <a:pt x="611" y="619"/>
                  </a:lnTo>
                  <a:lnTo>
                    <a:pt x="617" y="617"/>
                  </a:lnTo>
                  <a:lnTo>
                    <a:pt x="622" y="615"/>
                  </a:lnTo>
                  <a:lnTo>
                    <a:pt x="627" y="611"/>
                  </a:lnTo>
                  <a:lnTo>
                    <a:pt x="631" y="606"/>
                  </a:lnTo>
                  <a:lnTo>
                    <a:pt x="634" y="601"/>
                  </a:lnTo>
                  <a:lnTo>
                    <a:pt x="635" y="595"/>
                  </a:lnTo>
                  <a:lnTo>
                    <a:pt x="636" y="588"/>
                  </a:lnTo>
                  <a:lnTo>
                    <a:pt x="636" y="588"/>
                  </a:lnTo>
                  <a:lnTo>
                    <a:pt x="637" y="579"/>
                  </a:lnTo>
                  <a:lnTo>
                    <a:pt x="639" y="570"/>
                  </a:lnTo>
                  <a:lnTo>
                    <a:pt x="645" y="561"/>
                  </a:lnTo>
                  <a:lnTo>
                    <a:pt x="650" y="555"/>
                  </a:lnTo>
                  <a:lnTo>
                    <a:pt x="658" y="549"/>
                  </a:lnTo>
                  <a:lnTo>
                    <a:pt x="665" y="544"/>
                  </a:lnTo>
                  <a:lnTo>
                    <a:pt x="674" y="541"/>
                  </a:lnTo>
                  <a:lnTo>
                    <a:pt x="683" y="541"/>
                  </a:lnTo>
                  <a:lnTo>
                    <a:pt x="683" y="541"/>
                  </a:lnTo>
                  <a:lnTo>
                    <a:pt x="693" y="541"/>
                  </a:lnTo>
                  <a:lnTo>
                    <a:pt x="703" y="544"/>
                  </a:lnTo>
                  <a:lnTo>
                    <a:pt x="710" y="549"/>
                  </a:lnTo>
                  <a:lnTo>
                    <a:pt x="718" y="555"/>
                  </a:lnTo>
                  <a:lnTo>
                    <a:pt x="723" y="561"/>
                  </a:lnTo>
                  <a:lnTo>
                    <a:pt x="727" y="570"/>
                  </a:lnTo>
                  <a:lnTo>
                    <a:pt x="731" y="579"/>
                  </a:lnTo>
                  <a:lnTo>
                    <a:pt x="732" y="588"/>
                  </a:lnTo>
                  <a:lnTo>
                    <a:pt x="732" y="588"/>
                  </a:lnTo>
                  <a:lnTo>
                    <a:pt x="731" y="598"/>
                  </a:lnTo>
                  <a:lnTo>
                    <a:pt x="727" y="606"/>
                  </a:lnTo>
                  <a:lnTo>
                    <a:pt x="723" y="615"/>
                  </a:lnTo>
                  <a:lnTo>
                    <a:pt x="718" y="621"/>
                  </a:lnTo>
                  <a:lnTo>
                    <a:pt x="710" y="628"/>
                  </a:lnTo>
                  <a:lnTo>
                    <a:pt x="703" y="632"/>
                  </a:lnTo>
                  <a:lnTo>
                    <a:pt x="693" y="635"/>
                  </a:lnTo>
                  <a:lnTo>
                    <a:pt x="683" y="635"/>
                  </a:lnTo>
                  <a:lnTo>
                    <a:pt x="683" y="635"/>
                  </a:lnTo>
                  <a:lnTo>
                    <a:pt x="677" y="637"/>
                  </a:lnTo>
                  <a:lnTo>
                    <a:pt x="672" y="639"/>
                  </a:lnTo>
                  <a:lnTo>
                    <a:pt x="666" y="642"/>
                  </a:lnTo>
                  <a:lnTo>
                    <a:pt x="661" y="645"/>
                  </a:lnTo>
                  <a:lnTo>
                    <a:pt x="658" y="650"/>
                  </a:lnTo>
                  <a:lnTo>
                    <a:pt x="655" y="656"/>
                  </a:lnTo>
                  <a:lnTo>
                    <a:pt x="652" y="661"/>
                  </a:lnTo>
                  <a:lnTo>
                    <a:pt x="652" y="668"/>
                  </a:lnTo>
                  <a:lnTo>
                    <a:pt x="652" y="668"/>
                  </a:lnTo>
                  <a:lnTo>
                    <a:pt x="652" y="674"/>
                  </a:lnTo>
                  <a:lnTo>
                    <a:pt x="655" y="681"/>
                  </a:lnTo>
                  <a:lnTo>
                    <a:pt x="658" y="686"/>
                  </a:lnTo>
                  <a:lnTo>
                    <a:pt x="661" y="690"/>
                  </a:lnTo>
                  <a:lnTo>
                    <a:pt x="666" y="694"/>
                  </a:lnTo>
                  <a:lnTo>
                    <a:pt x="672" y="697"/>
                  </a:lnTo>
                  <a:lnTo>
                    <a:pt x="677" y="699"/>
                  </a:lnTo>
                  <a:lnTo>
                    <a:pt x="683" y="700"/>
                  </a:lnTo>
                  <a:lnTo>
                    <a:pt x="683" y="700"/>
                  </a:lnTo>
                  <a:lnTo>
                    <a:pt x="693" y="701"/>
                  </a:lnTo>
                  <a:lnTo>
                    <a:pt x="703" y="703"/>
                  </a:lnTo>
                  <a:lnTo>
                    <a:pt x="710" y="707"/>
                  </a:lnTo>
                  <a:lnTo>
                    <a:pt x="718" y="714"/>
                  </a:lnTo>
                  <a:lnTo>
                    <a:pt x="723" y="720"/>
                  </a:lnTo>
                  <a:lnTo>
                    <a:pt x="727" y="729"/>
                  </a:lnTo>
                  <a:lnTo>
                    <a:pt x="731" y="737"/>
                  </a:lnTo>
                  <a:lnTo>
                    <a:pt x="732" y="747"/>
                  </a:lnTo>
                  <a:lnTo>
                    <a:pt x="732" y="747"/>
                  </a:lnTo>
                  <a:lnTo>
                    <a:pt x="731" y="757"/>
                  </a:lnTo>
                  <a:lnTo>
                    <a:pt x="727" y="766"/>
                  </a:lnTo>
                  <a:lnTo>
                    <a:pt x="723" y="774"/>
                  </a:lnTo>
                  <a:lnTo>
                    <a:pt x="718" y="781"/>
                  </a:lnTo>
                  <a:lnTo>
                    <a:pt x="710" y="787"/>
                  </a:lnTo>
                  <a:lnTo>
                    <a:pt x="703" y="791"/>
                  </a:lnTo>
                  <a:lnTo>
                    <a:pt x="693" y="794"/>
                  </a:lnTo>
                  <a:lnTo>
                    <a:pt x="683" y="795"/>
                  </a:lnTo>
                  <a:lnTo>
                    <a:pt x="683" y="795"/>
                  </a:lnTo>
                  <a:close/>
                  <a:moveTo>
                    <a:pt x="223" y="826"/>
                  </a:moveTo>
                  <a:lnTo>
                    <a:pt x="223" y="826"/>
                  </a:lnTo>
                  <a:lnTo>
                    <a:pt x="223" y="833"/>
                  </a:lnTo>
                  <a:lnTo>
                    <a:pt x="225" y="839"/>
                  </a:lnTo>
                  <a:lnTo>
                    <a:pt x="229" y="845"/>
                  </a:lnTo>
                  <a:lnTo>
                    <a:pt x="232" y="849"/>
                  </a:lnTo>
                  <a:lnTo>
                    <a:pt x="237" y="853"/>
                  </a:lnTo>
                  <a:lnTo>
                    <a:pt x="242" y="856"/>
                  </a:lnTo>
                  <a:lnTo>
                    <a:pt x="248" y="858"/>
                  </a:lnTo>
                  <a:lnTo>
                    <a:pt x="254" y="859"/>
                  </a:lnTo>
                  <a:lnTo>
                    <a:pt x="413" y="859"/>
                  </a:lnTo>
                  <a:lnTo>
                    <a:pt x="413" y="859"/>
                  </a:lnTo>
                  <a:lnTo>
                    <a:pt x="420" y="858"/>
                  </a:lnTo>
                  <a:lnTo>
                    <a:pt x="426" y="856"/>
                  </a:lnTo>
                  <a:lnTo>
                    <a:pt x="431" y="853"/>
                  </a:lnTo>
                  <a:lnTo>
                    <a:pt x="436" y="849"/>
                  </a:lnTo>
                  <a:lnTo>
                    <a:pt x="440" y="845"/>
                  </a:lnTo>
                  <a:lnTo>
                    <a:pt x="443" y="839"/>
                  </a:lnTo>
                  <a:lnTo>
                    <a:pt x="445" y="833"/>
                  </a:lnTo>
                  <a:lnTo>
                    <a:pt x="445" y="826"/>
                  </a:lnTo>
                  <a:lnTo>
                    <a:pt x="445" y="826"/>
                  </a:lnTo>
                  <a:lnTo>
                    <a:pt x="445" y="820"/>
                  </a:lnTo>
                  <a:lnTo>
                    <a:pt x="443" y="815"/>
                  </a:lnTo>
                  <a:lnTo>
                    <a:pt x="440" y="809"/>
                  </a:lnTo>
                  <a:lnTo>
                    <a:pt x="436" y="804"/>
                  </a:lnTo>
                  <a:lnTo>
                    <a:pt x="431" y="801"/>
                  </a:lnTo>
                  <a:lnTo>
                    <a:pt x="426" y="797"/>
                  </a:lnTo>
                  <a:lnTo>
                    <a:pt x="420" y="795"/>
                  </a:lnTo>
                  <a:lnTo>
                    <a:pt x="413" y="795"/>
                  </a:lnTo>
                  <a:lnTo>
                    <a:pt x="304" y="795"/>
                  </a:lnTo>
                  <a:lnTo>
                    <a:pt x="304" y="795"/>
                  </a:lnTo>
                  <a:lnTo>
                    <a:pt x="314" y="781"/>
                  </a:lnTo>
                  <a:lnTo>
                    <a:pt x="326" y="768"/>
                  </a:lnTo>
                  <a:lnTo>
                    <a:pt x="351" y="743"/>
                  </a:lnTo>
                  <a:lnTo>
                    <a:pt x="351" y="743"/>
                  </a:lnTo>
                  <a:lnTo>
                    <a:pt x="385" y="705"/>
                  </a:lnTo>
                  <a:lnTo>
                    <a:pt x="401" y="687"/>
                  </a:lnTo>
                  <a:lnTo>
                    <a:pt x="415" y="668"/>
                  </a:lnTo>
                  <a:lnTo>
                    <a:pt x="428" y="648"/>
                  </a:lnTo>
                  <a:lnTo>
                    <a:pt x="432" y="639"/>
                  </a:lnTo>
                  <a:lnTo>
                    <a:pt x="437" y="629"/>
                  </a:lnTo>
                  <a:lnTo>
                    <a:pt x="441" y="618"/>
                  </a:lnTo>
                  <a:lnTo>
                    <a:pt x="443" y="609"/>
                  </a:lnTo>
                  <a:lnTo>
                    <a:pt x="445" y="599"/>
                  </a:lnTo>
                  <a:lnTo>
                    <a:pt x="445" y="588"/>
                  </a:lnTo>
                  <a:lnTo>
                    <a:pt x="445" y="588"/>
                  </a:lnTo>
                  <a:lnTo>
                    <a:pt x="445" y="576"/>
                  </a:lnTo>
                  <a:lnTo>
                    <a:pt x="443" y="566"/>
                  </a:lnTo>
                  <a:lnTo>
                    <a:pt x="440" y="555"/>
                  </a:lnTo>
                  <a:lnTo>
                    <a:pt x="437" y="545"/>
                  </a:lnTo>
                  <a:lnTo>
                    <a:pt x="432" y="536"/>
                  </a:lnTo>
                  <a:lnTo>
                    <a:pt x="426" y="526"/>
                  </a:lnTo>
                  <a:lnTo>
                    <a:pt x="420" y="517"/>
                  </a:lnTo>
                  <a:lnTo>
                    <a:pt x="413" y="510"/>
                  </a:lnTo>
                  <a:lnTo>
                    <a:pt x="405" y="502"/>
                  </a:lnTo>
                  <a:lnTo>
                    <a:pt x="396" y="496"/>
                  </a:lnTo>
                  <a:lnTo>
                    <a:pt x="387" y="491"/>
                  </a:lnTo>
                  <a:lnTo>
                    <a:pt x="378" y="485"/>
                  </a:lnTo>
                  <a:lnTo>
                    <a:pt x="367" y="482"/>
                  </a:lnTo>
                  <a:lnTo>
                    <a:pt x="356" y="479"/>
                  </a:lnTo>
                  <a:lnTo>
                    <a:pt x="345" y="478"/>
                  </a:lnTo>
                  <a:lnTo>
                    <a:pt x="334" y="477"/>
                  </a:lnTo>
                  <a:lnTo>
                    <a:pt x="334" y="477"/>
                  </a:lnTo>
                  <a:lnTo>
                    <a:pt x="323" y="478"/>
                  </a:lnTo>
                  <a:lnTo>
                    <a:pt x="311" y="479"/>
                  </a:lnTo>
                  <a:lnTo>
                    <a:pt x="301" y="482"/>
                  </a:lnTo>
                  <a:lnTo>
                    <a:pt x="291" y="485"/>
                  </a:lnTo>
                  <a:lnTo>
                    <a:pt x="281" y="491"/>
                  </a:lnTo>
                  <a:lnTo>
                    <a:pt x="271" y="496"/>
                  </a:lnTo>
                  <a:lnTo>
                    <a:pt x="263" y="502"/>
                  </a:lnTo>
                  <a:lnTo>
                    <a:pt x="255" y="510"/>
                  </a:lnTo>
                  <a:lnTo>
                    <a:pt x="248" y="517"/>
                  </a:lnTo>
                  <a:lnTo>
                    <a:pt x="241" y="526"/>
                  </a:lnTo>
                  <a:lnTo>
                    <a:pt x="236" y="536"/>
                  </a:lnTo>
                  <a:lnTo>
                    <a:pt x="232" y="545"/>
                  </a:lnTo>
                  <a:lnTo>
                    <a:pt x="227" y="555"/>
                  </a:lnTo>
                  <a:lnTo>
                    <a:pt x="225" y="566"/>
                  </a:lnTo>
                  <a:lnTo>
                    <a:pt x="223" y="576"/>
                  </a:lnTo>
                  <a:lnTo>
                    <a:pt x="223" y="588"/>
                  </a:lnTo>
                  <a:lnTo>
                    <a:pt x="223" y="588"/>
                  </a:lnTo>
                  <a:lnTo>
                    <a:pt x="223" y="595"/>
                  </a:lnTo>
                  <a:lnTo>
                    <a:pt x="225" y="601"/>
                  </a:lnTo>
                  <a:lnTo>
                    <a:pt x="229" y="606"/>
                  </a:lnTo>
                  <a:lnTo>
                    <a:pt x="232" y="611"/>
                  </a:lnTo>
                  <a:lnTo>
                    <a:pt x="237" y="615"/>
                  </a:lnTo>
                  <a:lnTo>
                    <a:pt x="242" y="617"/>
                  </a:lnTo>
                  <a:lnTo>
                    <a:pt x="248" y="619"/>
                  </a:lnTo>
                  <a:lnTo>
                    <a:pt x="254" y="620"/>
                  </a:lnTo>
                  <a:lnTo>
                    <a:pt x="254" y="620"/>
                  </a:lnTo>
                  <a:lnTo>
                    <a:pt x="261" y="619"/>
                  </a:lnTo>
                  <a:lnTo>
                    <a:pt x="267" y="617"/>
                  </a:lnTo>
                  <a:lnTo>
                    <a:pt x="273" y="615"/>
                  </a:lnTo>
                  <a:lnTo>
                    <a:pt x="277" y="611"/>
                  </a:lnTo>
                  <a:lnTo>
                    <a:pt x="281" y="606"/>
                  </a:lnTo>
                  <a:lnTo>
                    <a:pt x="284" y="601"/>
                  </a:lnTo>
                  <a:lnTo>
                    <a:pt x="285" y="595"/>
                  </a:lnTo>
                  <a:lnTo>
                    <a:pt x="286" y="588"/>
                  </a:lnTo>
                  <a:lnTo>
                    <a:pt x="286" y="588"/>
                  </a:lnTo>
                  <a:lnTo>
                    <a:pt x="288" y="579"/>
                  </a:lnTo>
                  <a:lnTo>
                    <a:pt x="290" y="570"/>
                  </a:lnTo>
                  <a:lnTo>
                    <a:pt x="294" y="561"/>
                  </a:lnTo>
                  <a:lnTo>
                    <a:pt x="300" y="555"/>
                  </a:lnTo>
                  <a:lnTo>
                    <a:pt x="308" y="549"/>
                  </a:lnTo>
                  <a:lnTo>
                    <a:pt x="315" y="544"/>
                  </a:lnTo>
                  <a:lnTo>
                    <a:pt x="324" y="541"/>
                  </a:lnTo>
                  <a:lnTo>
                    <a:pt x="334" y="541"/>
                  </a:lnTo>
                  <a:lnTo>
                    <a:pt x="334" y="541"/>
                  </a:lnTo>
                  <a:lnTo>
                    <a:pt x="343" y="541"/>
                  </a:lnTo>
                  <a:lnTo>
                    <a:pt x="353" y="544"/>
                  </a:lnTo>
                  <a:lnTo>
                    <a:pt x="361" y="549"/>
                  </a:lnTo>
                  <a:lnTo>
                    <a:pt x="368" y="555"/>
                  </a:lnTo>
                  <a:lnTo>
                    <a:pt x="373" y="561"/>
                  </a:lnTo>
                  <a:lnTo>
                    <a:pt x="378" y="570"/>
                  </a:lnTo>
                  <a:lnTo>
                    <a:pt x="381" y="579"/>
                  </a:lnTo>
                  <a:lnTo>
                    <a:pt x="382" y="588"/>
                  </a:lnTo>
                  <a:lnTo>
                    <a:pt x="382" y="588"/>
                  </a:lnTo>
                  <a:lnTo>
                    <a:pt x="381" y="594"/>
                  </a:lnTo>
                  <a:lnTo>
                    <a:pt x="380" y="600"/>
                  </a:lnTo>
                  <a:lnTo>
                    <a:pt x="374" y="613"/>
                  </a:lnTo>
                  <a:lnTo>
                    <a:pt x="366" y="627"/>
                  </a:lnTo>
                  <a:lnTo>
                    <a:pt x="356" y="641"/>
                  </a:lnTo>
                  <a:lnTo>
                    <a:pt x="344" y="656"/>
                  </a:lnTo>
                  <a:lnTo>
                    <a:pt x="332" y="670"/>
                  </a:lnTo>
                  <a:lnTo>
                    <a:pt x="305" y="699"/>
                  </a:lnTo>
                  <a:lnTo>
                    <a:pt x="305" y="699"/>
                  </a:lnTo>
                  <a:lnTo>
                    <a:pt x="274" y="732"/>
                  </a:lnTo>
                  <a:lnTo>
                    <a:pt x="260" y="748"/>
                  </a:lnTo>
                  <a:lnTo>
                    <a:pt x="247" y="764"/>
                  </a:lnTo>
                  <a:lnTo>
                    <a:pt x="237" y="779"/>
                  </a:lnTo>
                  <a:lnTo>
                    <a:pt x="230" y="795"/>
                  </a:lnTo>
                  <a:lnTo>
                    <a:pt x="226" y="803"/>
                  </a:lnTo>
                  <a:lnTo>
                    <a:pt x="224" y="810"/>
                  </a:lnTo>
                  <a:lnTo>
                    <a:pt x="223" y="819"/>
                  </a:lnTo>
                  <a:lnTo>
                    <a:pt x="223" y="826"/>
                  </a:lnTo>
                  <a:lnTo>
                    <a:pt x="223" y="82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2"/>
                </a:solidFill>
                <a:latin typeface="Arial" panose="020B0604020202020204"/>
                <a:ea typeface="Arial" panose="020B0604020202020204"/>
                <a:cs typeface="Arial" panose="020B0604020202020204"/>
                <a:sym typeface="Arial" panose="020B0604020202020204"/>
              </a:endParaRPr>
            </a:p>
          </p:txBody>
        </p:sp>
      </p:grpSp>
      <p:grpSp>
        <p:nvGrpSpPr>
          <p:cNvPr id="271" name="Google Shape;271;p11"/>
          <p:cNvGrpSpPr/>
          <p:nvPr/>
        </p:nvGrpSpPr>
        <p:grpSpPr>
          <a:xfrm>
            <a:off x="7475830" y="3334254"/>
            <a:ext cx="869714" cy="869714"/>
            <a:chOff x="7475830" y="3334254"/>
            <a:chExt cx="869714" cy="869714"/>
          </a:xfrm>
        </p:grpSpPr>
        <p:sp>
          <p:nvSpPr>
            <p:cNvPr id="272" name="Google Shape;272;p11"/>
            <p:cNvSpPr/>
            <p:nvPr/>
          </p:nvSpPr>
          <p:spPr>
            <a:xfrm>
              <a:off x="7475830" y="3334254"/>
              <a:ext cx="869714" cy="869714"/>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3" name="Google Shape;273;p11"/>
            <p:cNvSpPr/>
            <p:nvPr/>
          </p:nvSpPr>
          <p:spPr>
            <a:xfrm>
              <a:off x="7835280" y="3611703"/>
              <a:ext cx="150813" cy="322263"/>
            </a:xfrm>
            <a:custGeom>
              <a:avLst/>
              <a:gdLst/>
              <a:ahLst/>
              <a:cxnLst/>
              <a:rect l="l" t="t" r="r" b="b"/>
              <a:pathLst>
                <a:path w="476" h="1017" extrusionOk="0">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2"/>
                </a:solidFill>
                <a:latin typeface="Arial" panose="020B0604020202020204"/>
                <a:ea typeface="Arial" panose="020B0604020202020204"/>
                <a:cs typeface="Arial" panose="020B0604020202020204"/>
                <a:sym typeface="Arial" panose="020B0604020202020204"/>
              </a:endParaRPr>
            </a:p>
          </p:txBody>
        </p:sp>
      </p:grpSp>
      <p:grpSp>
        <p:nvGrpSpPr>
          <p:cNvPr id="274" name="Google Shape;274;p11"/>
          <p:cNvGrpSpPr/>
          <p:nvPr/>
        </p:nvGrpSpPr>
        <p:grpSpPr>
          <a:xfrm>
            <a:off x="6568486" y="4905819"/>
            <a:ext cx="869714" cy="869714"/>
            <a:chOff x="6568486" y="4905819"/>
            <a:chExt cx="869714" cy="869714"/>
          </a:xfrm>
        </p:grpSpPr>
        <p:sp>
          <p:nvSpPr>
            <p:cNvPr id="275" name="Google Shape;275;p11"/>
            <p:cNvSpPr/>
            <p:nvPr/>
          </p:nvSpPr>
          <p:spPr>
            <a:xfrm>
              <a:off x="6568486" y="4905819"/>
              <a:ext cx="869714" cy="869714"/>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11"/>
            <p:cNvSpPr/>
            <p:nvPr/>
          </p:nvSpPr>
          <p:spPr>
            <a:xfrm>
              <a:off x="6843005" y="5199331"/>
              <a:ext cx="322263" cy="282575"/>
            </a:xfrm>
            <a:custGeom>
              <a:avLst/>
              <a:gdLst/>
              <a:ahLst/>
              <a:cxnLst/>
              <a:rect l="l" t="t" r="r" b="b"/>
              <a:pathLst>
                <a:path w="1018" h="891" extrusionOk="0">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2"/>
                </a:solidFill>
                <a:latin typeface="Arial" panose="020B0604020202020204"/>
                <a:ea typeface="Arial" panose="020B0604020202020204"/>
                <a:cs typeface="Arial" panose="020B0604020202020204"/>
                <a:sym typeface="Arial" panose="020B0604020202020204"/>
              </a:endParaRPr>
            </a:p>
          </p:txBody>
        </p:sp>
      </p:grpSp>
      <p:grpSp>
        <p:nvGrpSpPr>
          <p:cNvPr id="277" name="Google Shape;277;p11"/>
          <p:cNvGrpSpPr/>
          <p:nvPr/>
        </p:nvGrpSpPr>
        <p:grpSpPr>
          <a:xfrm>
            <a:off x="4753800" y="4905819"/>
            <a:ext cx="869714" cy="869714"/>
            <a:chOff x="4753800" y="4905819"/>
            <a:chExt cx="869714" cy="869714"/>
          </a:xfrm>
        </p:grpSpPr>
        <p:sp>
          <p:nvSpPr>
            <p:cNvPr id="278" name="Google Shape;278;p11"/>
            <p:cNvSpPr/>
            <p:nvPr/>
          </p:nvSpPr>
          <p:spPr>
            <a:xfrm>
              <a:off x="4753800" y="4905819"/>
              <a:ext cx="869714" cy="869714"/>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11"/>
            <p:cNvSpPr/>
            <p:nvPr/>
          </p:nvSpPr>
          <p:spPr>
            <a:xfrm>
              <a:off x="5027526" y="5269330"/>
              <a:ext cx="322263" cy="161925"/>
            </a:xfrm>
            <a:custGeom>
              <a:avLst/>
              <a:gdLst/>
              <a:ahLst/>
              <a:cxnLst/>
              <a:rect l="l" t="t" r="r" b="b"/>
              <a:pathLst>
                <a:path w="1019" h="508" extrusionOk="0">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2"/>
                </a:solidFill>
                <a:latin typeface="Arial" panose="020B0604020202020204"/>
                <a:ea typeface="Arial" panose="020B0604020202020204"/>
                <a:cs typeface="Arial" panose="020B0604020202020204"/>
                <a:sym typeface="Arial" panose="020B0604020202020204"/>
              </a:endParaRPr>
            </a:p>
          </p:txBody>
        </p:sp>
      </p:grpSp>
      <p:grpSp>
        <p:nvGrpSpPr>
          <p:cNvPr id="280" name="Google Shape;280;p11"/>
          <p:cNvGrpSpPr/>
          <p:nvPr/>
        </p:nvGrpSpPr>
        <p:grpSpPr>
          <a:xfrm>
            <a:off x="3846456" y="3334254"/>
            <a:ext cx="869714" cy="869714"/>
            <a:chOff x="3846456" y="3334254"/>
            <a:chExt cx="869714" cy="869714"/>
          </a:xfrm>
        </p:grpSpPr>
        <p:sp>
          <p:nvSpPr>
            <p:cNvPr id="281" name="Google Shape;281;p11"/>
            <p:cNvSpPr/>
            <p:nvPr/>
          </p:nvSpPr>
          <p:spPr>
            <a:xfrm>
              <a:off x="3846456" y="3334254"/>
              <a:ext cx="869714" cy="869714"/>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2" name="Google Shape;282;p11"/>
            <p:cNvSpPr/>
            <p:nvPr/>
          </p:nvSpPr>
          <p:spPr>
            <a:xfrm>
              <a:off x="4120181" y="3598744"/>
              <a:ext cx="322263" cy="323850"/>
            </a:xfrm>
            <a:custGeom>
              <a:avLst/>
              <a:gdLst/>
              <a:ahLst/>
              <a:cxnLst/>
              <a:rect l="l" t="t" r="r" b="b"/>
              <a:pathLst>
                <a:path w="1018" h="1018" extrusionOk="0">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2"/>
                </a:solidFill>
                <a:latin typeface="Arial" panose="020B0604020202020204"/>
                <a:ea typeface="Arial" panose="020B0604020202020204"/>
                <a:cs typeface="Arial" panose="020B0604020202020204"/>
                <a:sym typeface="Arial" panose="020B0604020202020204"/>
              </a:endParaRPr>
            </a:p>
          </p:txBody>
        </p:sp>
      </p:grpSp>
      <p:grpSp>
        <p:nvGrpSpPr>
          <p:cNvPr id="283" name="Google Shape;283;p11"/>
          <p:cNvGrpSpPr/>
          <p:nvPr/>
        </p:nvGrpSpPr>
        <p:grpSpPr>
          <a:xfrm>
            <a:off x="4716170" y="1762689"/>
            <a:ext cx="869714" cy="869714"/>
            <a:chOff x="4753799" y="1762689"/>
            <a:chExt cx="869714" cy="869714"/>
          </a:xfrm>
        </p:grpSpPr>
        <p:sp>
          <p:nvSpPr>
            <p:cNvPr id="284" name="Google Shape;284;p11"/>
            <p:cNvSpPr/>
            <p:nvPr/>
          </p:nvSpPr>
          <p:spPr>
            <a:xfrm>
              <a:off x="4753799" y="1762689"/>
              <a:ext cx="869714" cy="869714"/>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5" name="Google Shape;285;p11"/>
            <p:cNvSpPr/>
            <p:nvPr/>
          </p:nvSpPr>
          <p:spPr>
            <a:xfrm>
              <a:off x="5075800" y="2035621"/>
              <a:ext cx="212725" cy="323850"/>
            </a:xfrm>
            <a:custGeom>
              <a:avLst/>
              <a:gdLst/>
              <a:ahLst/>
              <a:cxnLst/>
              <a:rect l="l" t="t" r="r" b="b"/>
              <a:pathLst>
                <a:path w="669" h="1018" extrusionOk="0">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2"/>
                </a:solidFill>
                <a:latin typeface="Arial" panose="020B0604020202020204"/>
                <a:ea typeface="Arial" panose="020B0604020202020204"/>
                <a:cs typeface="Arial" panose="020B0604020202020204"/>
                <a:sym typeface="Arial" panose="020B0604020202020204"/>
              </a:endParaRPr>
            </a:p>
          </p:txBody>
        </p:sp>
      </p:grpSp>
      <p:sp>
        <p:nvSpPr>
          <p:cNvPr id="286" name="Google Shape;28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endParaRPr lang="zh-CN" dirty="0"/>
          </a:p>
        </p:txBody>
      </p:sp>
      <p:sp>
        <p:nvSpPr>
          <p:cNvPr id="287" name="Google Shape;287;p11"/>
          <p:cNvSpPr txBox="1"/>
          <p:nvPr/>
        </p:nvSpPr>
        <p:spPr>
          <a:xfrm>
            <a:off x="420821" y="163641"/>
            <a:ext cx="652030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800" b="1" dirty="0">
                <a:solidFill>
                  <a:schemeClr val="lt1"/>
                </a:solidFill>
                <a:latin typeface="Franklin Gothic Medium" panose="020B0603020102020204" pitchFamily="34" charset="0"/>
                <a:ea typeface="Helvetica Neue" panose="020B0604020202020204"/>
                <a:cs typeface="Helvetica Neue" panose="020B0604020202020204"/>
                <a:sym typeface="Helvetica Neue" panose="020B0604020202020204"/>
              </a:rPr>
              <a:t>What can we get from this experience</a:t>
            </a:r>
            <a:r>
              <a:rPr lang="zh-CN" altLang="en-US" sz="2800" b="1" dirty="0">
                <a:solidFill>
                  <a:schemeClr val="lt1"/>
                </a:solidFill>
                <a:latin typeface="Franklin Gothic Medium" panose="020B0603020102020204" pitchFamily="34" charset="0"/>
                <a:ea typeface="Helvetica Neue" panose="020B0604020202020204"/>
                <a:cs typeface="Helvetica Neue" panose="020B0604020202020204"/>
                <a:sym typeface="Helvetica Neue" panose="020B0604020202020204"/>
              </a:rPr>
              <a:t>？</a:t>
            </a:r>
            <a:r>
              <a:rPr lang="en-US" sz="2800" b="1" dirty="0">
                <a:solidFill>
                  <a:schemeClr val="lt1"/>
                </a:solidFill>
                <a:latin typeface="Franklin Gothic Medium" panose="020B0603020102020204" pitchFamily="34" charset="0"/>
                <a:ea typeface="Helvetica Neue" panose="020B0604020202020204"/>
                <a:cs typeface="Helvetica Neue" panose="020B0604020202020204"/>
                <a:sym typeface="Helvetica Neue" panose="020B0604020202020204"/>
              </a:rPr>
              <a:t> </a:t>
            </a:r>
            <a:endParaRPr sz="2800" b="1" i="0" u="none" strike="noStrike" cap="none" dirty="0">
              <a:solidFill>
                <a:schemeClr val="lt1"/>
              </a:solidFill>
              <a:latin typeface="Franklin Gothic Medium" panose="020B0603020102020204" pitchFamily="34" charset="0"/>
              <a:ea typeface="Helvetica Neue" panose="020B0604020202020204"/>
              <a:cs typeface="Helvetica Neue" panose="020B0604020202020204"/>
              <a:sym typeface="Helvetica Neue" panose="020B0604020202020204"/>
            </a:endParaRPr>
          </a:p>
        </p:txBody>
      </p:sp>
      <p:pic>
        <p:nvPicPr>
          <p:cNvPr id="5" name="图片 4">
            <a:extLst>
              <a:ext uri="{FF2B5EF4-FFF2-40B4-BE49-F238E27FC236}">
                <a16:creationId xmlns:a16="http://schemas.microsoft.com/office/drawing/2014/main" id="{1530EF66-1C24-44D8-A303-43500C26E158}"/>
              </a:ext>
            </a:extLst>
          </p:cNvPr>
          <p:cNvPicPr>
            <a:picLocks noChangeAspect="1"/>
          </p:cNvPicPr>
          <p:nvPr/>
        </p:nvPicPr>
        <p:blipFill>
          <a:blip r:embed="rId3"/>
          <a:stretch>
            <a:fillRect/>
          </a:stretch>
        </p:blipFill>
        <p:spPr>
          <a:xfrm>
            <a:off x="4766169" y="2926065"/>
            <a:ext cx="2700985" cy="1669208"/>
          </a:xfrm>
          <a:prstGeom prst="rect">
            <a:avLst/>
          </a:prstGeom>
        </p:spPr>
      </p:pic>
      <p:pic>
        <p:nvPicPr>
          <p:cNvPr id="7" name="图片 6">
            <a:extLst>
              <a:ext uri="{FF2B5EF4-FFF2-40B4-BE49-F238E27FC236}">
                <a16:creationId xmlns:a16="http://schemas.microsoft.com/office/drawing/2014/main" id="{A9184380-7C6C-4D76-A635-6C79D1520467}"/>
              </a:ext>
            </a:extLst>
          </p:cNvPr>
          <p:cNvPicPr>
            <a:picLocks noChangeAspect="1"/>
          </p:cNvPicPr>
          <p:nvPr/>
        </p:nvPicPr>
        <p:blipFill>
          <a:blip r:embed="rId4"/>
          <a:stretch>
            <a:fillRect/>
          </a:stretch>
        </p:blipFill>
        <p:spPr>
          <a:xfrm>
            <a:off x="2796143" y="4764474"/>
            <a:ext cx="869714" cy="869714"/>
          </a:xfrm>
          <a:prstGeom prst="rect">
            <a:avLst/>
          </a:prstGeom>
        </p:spPr>
      </p:pic>
      <p:sp>
        <p:nvSpPr>
          <p:cNvPr id="8" name="文本框 7">
            <a:extLst>
              <a:ext uri="{FF2B5EF4-FFF2-40B4-BE49-F238E27FC236}">
                <a16:creationId xmlns:a16="http://schemas.microsoft.com/office/drawing/2014/main" id="{125F82D5-E906-4F74-8541-4A5DAF59EF6A}"/>
              </a:ext>
            </a:extLst>
          </p:cNvPr>
          <p:cNvSpPr txBox="1"/>
          <p:nvPr/>
        </p:nvSpPr>
        <p:spPr>
          <a:xfrm>
            <a:off x="25487" y="1386690"/>
            <a:ext cx="10648603" cy="553998"/>
          </a:xfrm>
          <a:prstGeom prst="rect">
            <a:avLst/>
          </a:prstGeom>
          <a:noFill/>
        </p:spPr>
        <p:txBody>
          <a:bodyPr wrap="square" rtlCol="0">
            <a:spAutoFit/>
          </a:bodyPr>
          <a:lstStyle/>
          <a:p>
            <a:r>
              <a:rPr lang="en-US" altLang="zh-CN" sz="1600" b="1"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In fate had the most can see people of integrity. ——Shakespeare</a:t>
            </a:r>
            <a:endPar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solidFill>
                <a:schemeClr val="bg1">
                  <a:lumMod val="85000"/>
                </a:schemeClr>
              </a:solidFill>
            </a:endParaRPr>
          </a:p>
        </p:txBody>
      </p:sp>
      <p:pic>
        <p:nvPicPr>
          <p:cNvPr id="10" name="图片 9">
            <a:extLst>
              <a:ext uri="{FF2B5EF4-FFF2-40B4-BE49-F238E27FC236}">
                <a16:creationId xmlns:a16="http://schemas.microsoft.com/office/drawing/2014/main" id="{8AC5FE06-6127-4F9C-BE39-DC82D54F8459}"/>
              </a:ext>
            </a:extLst>
          </p:cNvPr>
          <p:cNvPicPr>
            <a:picLocks noChangeAspect="1"/>
          </p:cNvPicPr>
          <p:nvPr/>
        </p:nvPicPr>
        <p:blipFill>
          <a:blip r:embed="rId5"/>
          <a:stretch>
            <a:fillRect/>
          </a:stretch>
        </p:blipFill>
        <p:spPr>
          <a:xfrm>
            <a:off x="9607434" y="2974856"/>
            <a:ext cx="1905000" cy="1895475"/>
          </a:xfrm>
          <a:prstGeom prst="rect">
            <a:avLst/>
          </a:prstGeom>
        </p:spPr>
      </p:pic>
    </p:spTree>
    <p:extLst>
      <p:ext uri="{BB962C8B-B14F-4D97-AF65-F5344CB8AC3E}">
        <p14:creationId xmlns:p14="http://schemas.microsoft.com/office/powerpoint/2010/main" val="89800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8"/>
                                        </p:tgtEl>
                                        <p:attrNameLst>
                                          <p:attrName>style.visibility</p:attrName>
                                        </p:attrNameLst>
                                      </p:cBhvr>
                                      <p:to>
                                        <p:strVal val="visible"/>
                                      </p:to>
                                    </p:set>
                                    <p:animEffect transition="in" filter="fade">
                                      <p:cBhvr>
                                        <p:cTn id="17" dur="500"/>
                                        <p:tgtEl>
                                          <p:spTgt spid="268"/>
                                        </p:tgtEl>
                                      </p:cBhvr>
                                    </p:animEffect>
                                  </p:childTnLst>
                                </p:cTn>
                              </p:par>
                              <p:par>
                                <p:cTn id="18" presetID="10" presetClass="entr" presetSubtype="0" fill="hold" nodeType="withEffect">
                                  <p:stCondLst>
                                    <p:cond delay="250"/>
                                  </p:stCondLst>
                                  <p:childTnLst>
                                    <p:set>
                                      <p:cBhvr>
                                        <p:cTn id="19" dur="1" fill="hold">
                                          <p:stCondLst>
                                            <p:cond delay="0"/>
                                          </p:stCondLst>
                                        </p:cTn>
                                        <p:tgtEl>
                                          <p:spTgt spid="271"/>
                                        </p:tgtEl>
                                        <p:attrNameLst>
                                          <p:attrName>style.visibility</p:attrName>
                                        </p:attrNameLst>
                                      </p:cBhvr>
                                      <p:to>
                                        <p:strVal val="visible"/>
                                      </p:to>
                                    </p:set>
                                    <p:animEffect transition="in" filter="fade">
                                      <p:cBhvr>
                                        <p:cTn id="20" dur="500"/>
                                        <p:tgtEl>
                                          <p:spTgt spid="271"/>
                                        </p:tgtEl>
                                      </p:cBhvr>
                                    </p:animEffect>
                                  </p:childTnLst>
                                </p:cTn>
                              </p:par>
                              <p:par>
                                <p:cTn id="21" presetID="10" presetClass="entr" presetSubtype="0" fill="hold" nodeType="withEffect">
                                  <p:stCondLst>
                                    <p:cond delay="500"/>
                                  </p:stCondLst>
                                  <p:childTnLst>
                                    <p:set>
                                      <p:cBhvr>
                                        <p:cTn id="22" dur="1" fill="hold">
                                          <p:stCondLst>
                                            <p:cond delay="0"/>
                                          </p:stCondLst>
                                        </p:cTn>
                                        <p:tgtEl>
                                          <p:spTgt spid="274"/>
                                        </p:tgtEl>
                                        <p:attrNameLst>
                                          <p:attrName>style.visibility</p:attrName>
                                        </p:attrNameLst>
                                      </p:cBhvr>
                                      <p:to>
                                        <p:strVal val="visible"/>
                                      </p:to>
                                    </p:set>
                                    <p:animEffect transition="in" filter="fade">
                                      <p:cBhvr>
                                        <p:cTn id="23" dur="500"/>
                                        <p:tgtEl>
                                          <p:spTgt spid="274"/>
                                        </p:tgtEl>
                                      </p:cBhvr>
                                    </p:animEffect>
                                  </p:childTnLst>
                                </p:cTn>
                              </p:par>
                              <p:par>
                                <p:cTn id="24" presetID="10" presetClass="entr" presetSubtype="0" fill="hold" nodeType="withEffect">
                                  <p:stCondLst>
                                    <p:cond delay="75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par>
                                <p:cTn id="27" presetID="10" presetClass="entr" presetSubtype="0" fill="hold" nodeType="withEffect">
                                  <p:stCondLst>
                                    <p:cond delay="1000"/>
                                  </p:stCondLst>
                                  <p:childTnLst>
                                    <p:set>
                                      <p:cBhvr>
                                        <p:cTn id="28" dur="1" fill="hold">
                                          <p:stCondLst>
                                            <p:cond delay="0"/>
                                          </p:stCondLst>
                                        </p:cTn>
                                        <p:tgtEl>
                                          <p:spTgt spid="280"/>
                                        </p:tgtEl>
                                        <p:attrNameLst>
                                          <p:attrName>style.visibility</p:attrName>
                                        </p:attrNameLst>
                                      </p:cBhvr>
                                      <p:to>
                                        <p:strVal val="visible"/>
                                      </p:to>
                                    </p:set>
                                    <p:animEffect transition="in" filter="fade">
                                      <p:cBhvr>
                                        <p:cTn id="29" dur="500"/>
                                        <p:tgtEl>
                                          <p:spTgt spid="280"/>
                                        </p:tgtEl>
                                      </p:cBhvr>
                                    </p:animEffect>
                                  </p:childTnLst>
                                </p:cTn>
                              </p:par>
                              <p:par>
                                <p:cTn id="30" presetID="10" presetClass="entr" presetSubtype="0" fill="hold" nodeType="withEffect">
                                  <p:stCondLst>
                                    <p:cond delay="1250"/>
                                  </p:stCondLst>
                                  <p:childTnLst>
                                    <p:set>
                                      <p:cBhvr>
                                        <p:cTn id="31" dur="1" fill="hold">
                                          <p:stCondLst>
                                            <p:cond delay="0"/>
                                          </p:stCondLst>
                                        </p:cTn>
                                        <p:tgtEl>
                                          <p:spTgt spid="283"/>
                                        </p:tgtEl>
                                        <p:attrNameLst>
                                          <p:attrName>style.visibility</p:attrName>
                                        </p:attrNameLst>
                                      </p:cBhvr>
                                      <p:to>
                                        <p:strVal val="visible"/>
                                      </p:to>
                                    </p:set>
                                    <p:animEffect transition="in" filter="fade">
                                      <p:cBhvr>
                                        <p:cTn id="32" dur="500"/>
                                        <p:tgtEl>
                                          <p:spTgt spid="28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62"/>
                                        </p:tgtEl>
                                        <p:attrNameLst>
                                          <p:attrName>style.visibility</p:attrName>
                                        </p:attrNameLst>
                                      </p:cBhvr>
                                      <p:to>
                                        <p:strVal val="visible"/>
                                      </p:to>
                                    </p:set>
                                    <p:anim calcmode="lin" valueType="num">
                                      <p:cBhvr additive="base">
                                        <p:cTn id="37" dur="500"/>
                                        <p:tgtEl>
                                          <p:spTgt spid="262"/>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264"/>
                                        </p:tgtEl>
                                        <p:attrNameLst>
                                          <p:attrName>style.visibility</p:attrName>
                                        </p:attrNameLst>
                                      </p:cBhvr>
                                      <p:to>
                                        <p:strVal val="visible"/>
                                      </p:to>
                                    </p:set>
                                    <p:anim calcmode="lin" valueType="num">
                                      <p:cBhvr additive="base">
                                        <p:cTn id="40" dur="500"/>
                                        <p:tgtEl>
                                          <p:spTgt spid="264"/>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266"/>
                                        </p:tgtEl>
                                        <p:attrNameLst>
                                          <p:attrName>style.visibility</p:attrName>
                                        </p:attrNameLst>
                                      </p:cBhvr>
                                      <p:to>
                                        <p:strVal val="visible"/>
                                      </p:to>
                                    </p:set>
                                    <p:anim calcmode="lin" valueType="num">
                                      <p:cBhvr additive="base">
                                        <p:cTn id="43" dur="500"/>
                                        <p:tgtEl>
                                          <p:spTgt spid="266"/>
                                        </p:tgtEl>
                                        <p:attrNameLst>
                                          <p:attrName>ppt_x</p:attrName>
                                        </p:attrNameLst>
                                      </p:cBhvr>
                                      <p:tavLst>
                                        <p:tav tm="0">
                                          <p:val>
                                            <p:strVal val="#ppt_x+1"/>
                                          </p:val>
                                        </p:tav>
                                        <p:tav tm="100000">
                                          <p:val>
                                            <p:strVal val="#ppt_x"/>
                                          </p:val>
                                        </p:tav>
                                      </p:tavLst>
                                    </p:anim>
                                  </p:childTnLst>
                                </p:cTn>
                              </p:par>
                              <p:par>
                                <p:cTn id="44" presetID="2" presetClass="entr" presetSubtype="8" fill="hold" nodeType="withEffect">
                                  <p:stCondLst>
                                    <p:cond delay="0"/>
                                  </p:stCondLst>
                                  <p:childTnLst>
                                    <p:set>
                                      <p:cBhvr>
                                        <p:cTn id="45" dur="1" fill="hold">
                                          <p:stCondLst>
                                            <p:cond delay="0"/>
                                          </p:stCondLst>
                                        </p:cTn>
                                        <p:tgtEl>
                                          <p:spTgt spid="267"/>
                                        </p:tgtEl>
                                        <p:attrNameLst>
                                          <p:attrName>style.visibility</p:attrName>
                                        </p:attrNameLst>
                                      </p:cBhvr>
                                      <p:to>
                                        <p:strVal val="visible"/>
                                      </p:to>
                                    </p:set>
                                    <p:anim calcmode="lin" valueType="num">
                                      <p:cBhvr additive="base">
                                        <p:cTn id="46" dur="500"/>
                                        <p:tgtEl>
                                          <p:spTgt spid="267"/>
                                        </p:tgtEl>
                                        <p:attrNameLst>
                                          <p:attrName>ppt_x</p:attrName>
                                        </p:attrNameLst>
                                      </p:cBhvr>
                                      <p:tavLst>
                                        <p:tav tm="0">
                                          <p:val>
                                            <p:strVal val="#ppt_x-1"/>
                                          </p:val>
                                        </p:tav>
                                        <p:tav tm="100000">
                                          <p:val>
                                            <p:strVal val="#ppt_x"/>
                                          </p:val>
                                        </p:tav>
                                      </p:tavLst>
                                    </p:anim>
                                  </p:childTnLst>
                                </p:cTn>
                              </p:par>
                              <p:par>
                                <p:cTn id="47" presetID="2" presetClass="entr" presetSubtype="8" fill="hold" nodeType="withEffect">
                                  <p:stCondLst>
                                    <p:cond delay="0"/>
                                  </p:stCondLst>
                                  <p:childTnLst>
                                    <p:set>
                                      <p:cBhvr>
                                        <p:cTn id="48" dur="1" fill="hold">
                                          <p:stCondLst>
                                            <p:cond delay="0"/>
                                          </p:stCondLst>
                                        </p:cTn>
                                        <p:tgtEl>
                                          <p:spTgt spid="265"/>
                                        </p:tgtEl>
                                        <p:attrNameLst>
                                          <p:attrName>style.visibility</p:attrName>
                                        </p:attrNameLst>
                                      </p:cBhvr>
                                      <p:to>
                                        <p:strVal val="visible"/>
                                      </p:to>
                                    </p:set>
                                    <p:anim calcmode="lin" valueType="num">
                                      <p:cBhvr additive="base">
                                        <p:cTn id="49" dur="500"/>
                                        <p:tgtEl>
                                          <p:spTgt spid="265"/>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263"/>
                                        </p:tgtEl>
                                        <p:attrNameLst>
                                          <p:attrName>style.visibility</p:attrName>
                                        </p:attrNameLst>
                                      </p:cBhvr>
                                      <p:to>
                                        <p:strVal val="visible"/>
                                      </p:to>
                                    </p:set>
                                    <p:anim calcmode="lin" valueType="num">
                                      <p:cBhvr additive="base">
                                        <p:cTn id="52" dur="500"/>
                                        <p:tgtEl>
                                          <p:spTgt spid="263"/>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heel(1)">
                                      <p:cBhvr>
                                        <p:cTn id="64" dur="20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heel(1)">
                                      <p:cBhvr>
                                        <p:cTn id="6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C377A-6ED2-496A-A396-478576D9C62F}"/>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2227221F-DF6A-4129-8EC8-5224272815C9}"/>
              </a:ext>
            </a:extLst>
          </p:cNvPr>
          <p:cNvSpPr>
            <a:spLocks noGrp="1"/>
          </p:cNvSpPr>
          <p:nvPr>
            <p:ph type="body" idx="1"/>
          </p:nvPr>
        </p:nvSpPr>
        <p:spPr/>
        <p:txBody>
          <a:bodyPr/>
          <a:lstStyle/>
          <a:p>
            <a:endParaRPr lang="zh-CN" altLang="en-US"/>
          </a:p>
        </p:txBody>
      </p:sp>
      <p:grpSp>
        <p:nvGrpSpPr>
          <p:cNvPr id="10" name="组合 9">
            <a:extLst>
              <a:ext uri="{FF2B5EF4-FFF2-40B4-BE49-F238E27FC236}">
                <a16:creationId xmlns:a16="http://schemas.microsoft.com/office/drawing/2014/main" id="{11366B2D-784D-49E8-9146-FD2BF1523031}"/>
              </a:ext>
            </a:extLst>
          </p:cNvPr>
          <p:cNvGrpSpPr/>
          <p:nvPr/>
        </p:nvGrpSpPr>
        <p:grpSpPr>
          <a:xfrm>
            <a:off x="-25" y="16650"/>
            <a:ext cx="12192000" cy="6858000"/>
            <a:chOff x="-25" y="16650"/>
            <a:chExt cx="12192000" cy="6858000"/>
          </a:xfrm>
        </p:grpSpPr>
        <p:sp>
          <p:nvSpPr>
            <p:cNvPr id="5" name="Google Shape;260;p11">
              <a:extLst>
                <a:ext uri="{FF2B5EF4-FFF2-40B4-BE49-F238E27FC236}">
                  <a16:creationId xmlns:a16="http://schemas.microsoft.com/office/drawing/2014/main" id="{E0688D31-48D8-443E-85EE-B3A7C2D5F8F7}"/>
                </a:ext>
              </a:extLst>
            </p:cNvPr>
            <p:cNvSpPr/>
            <p:nvPr/>
          </p:nvSpPr>
          <p:spPr>
            <a:xfrm>
              <a:off x="-25" y="16650"/>
              <a:ext cx="121920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a:ea typeface="Arial" panose="020B0604020202020204"/>
                <a:cs typeface="Arial" panose="020B0604020202020204"/>
                <a:sym typeface="Arial" panose="020B0604020202020204"/>
              </a:endParaRPr>
            </a:p>
          </p:txBody>
        </p:sp>
        <p:pic>
          <p:nvPicPr>
            <p:cNvPr id="7" name="图片 6">
              <a:extLst>
                <a:ext uri="{FF2B5EF4-FFF2-40B4-BE49-F238E27FC236}">
                  <a16:creationId xmlns:a16="http://schemas.microsoft.com/office/drawing/2014/main" id="{9C336F34-8A73-48FC-99FC-090525D13681}"/>
                </a:ext>
              </a:extLst>
            </p:cNvPr>
            <p:cNvPicPr>
              <a:picLocks noChangeAspect="1"/>
            </p:cNvPicPr>
            <p:nvPr/>
          </p:nvPicPr>
          <p:blipFill>
            <a:blip r:embed="rId2"/>
            <a:stretch>
              <a:fillRect/>
            </a:stretch>
          </p:blipFill>
          <p:spPr>
            <a:xfrm>
              <a:off x="2650719" y="2173341"/>
              <a:ext cx="6493279" cy="4298551"/>
            </a:xfrm>
            <a:prstGeom prst="rect">
              <a:avLst/>
            </a:prstGeom>
          </p:spPr>
        </p:pic>
        <p:sp>
          <p:nvSpPr>
            <p:cNvPr id="9" name="矩形 8">
              <a:extLst>
                <a:ext uri="{FF2B5EF4-FFF2-40B4-BE49-F238E27FC236}">
                  <a16:creationId xmlns:a16="http://schemas.microsoft.com/office/drawing/2014/main" id="{3A169A6D-FFC9-4331-9E80-DBFCAEC22A69}"/>
                </a:ext>
              </a:extLst>
            </p:cNvPr>
            <p:cNvSpPr/>
            <p:nvPr/>
          </p:nvSpPr>
          <p:spPr>
            <a:xfrm>
              <a:off x="3915341" y="4343879"/>
              <a:ext cx="4361268" cy="1754326"/>
            </a:xfrm>
            <a:prstGeom prst="rect">
              <a:avLst/>
            </a:prstGeom>
            <a:noFill/>
          </p:spPr>
          <p:txBody>
            <a:bodyPr wrap="square" lIns="91440" tIns="45720" rIns="91440" bIns="45720">
              <a:spAutoFit/>
            </a:bodyPr>
            <a:lstStyle/>
            <a:p>
              <a:r>
                <a:rPr lang="en-US" altLang="zh-CN" sz="5400" b="1" dirty="0">
                  <a:ln w="9525">
                    <a:solidFill>
                      <a:schemeClr val="bg1"/>
                    </a:solidFill>
                    <a:prstDash val="solid"/>
                  </a:ln>
                  <a:solidFill>
                    <a:schemeClr val="tx1"/>
                  </a:solidFill>
                  <a:effectLst>
                    <a:outerShdw blurRad="12700" dist="38100" dir="2700000" algn="tl" rotWithShape="0">
                      <a:schemeClr val="bg1">
                        <a:lumMod val="50000"/>
                      </a:schemeClr>
                    </a:outerShdw>
                  </a:effectLst>
                </a:rPr>
                <a:t>Tomorrow can be ours!</a:t>
              </a:r>
              <a:endParaRPr lang="zh-CN" alt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sp>
        <p:nvSpPr>
          <p:cNvPr id="11" name="文本框 10">
            <a:extLst>
              <a:ext uri="{FF2B5EF4-FFF2-40B4-BE49-F238E27FC236}">
                <a16:creationId xmlns:a16="http://schemas.microsoft.com/office/drawing/2014/main" id="{E4A4E45D-1568-4AF2-9358-54EA94DAED2A}"/>
              </a:ext>
            </a:extLst>
          </p:cNvPr>
          <p:cNvSpPr txBox="1"/>
          <p:nvPr/>
        </p:nvSpPr>
        <p:spPr>
          <a:xfrm>
            <a:off x="3915341" y="625800"/>
            <a:ext cx="6018415" cy="923330"/>
          </a:xfrm>
          <a:prstGeom prst="rect">
            <a:avLst/>
          </a:prstGeom>
          <a:noFill/>
        </p:spPr>
        <p:txBody>
          <a:bodyPr wrap="square" rtlCol="0">
            <a:spAutoFit/>
          </a:bodyPr>
          <a:lstStyle/>
          <a:p>
            <a:r>
              <a:rPr lang="en-US" altLang="zh-CN" sz="5400" dirty="0">
                <a:solidFill>
                  <a:schemeClr val="bg1">
                    <a:lumMod val="85000"/>
                  </a:schemeClr>
                </a:solidFill>
                <a:latin typeface="Arial Black" panose="020B0A04020102020204" pitchFamily="34" charset="0"/>
              </a:rPr>
              <a:t>Pick me up!</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257293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8"/>
          <p:cNvSpPr/>
          <p:nvPr/>
        </p:nvSpPr>
        <p:spPr>
          <a:xfrm>
            <a:off x="0" y="2633025"/>
            <a:ext cx="12192000" cy="42249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nvGrpSpPr>
          <p:cNvPr id="460" name="Google Shape;460;p18"/>
          <p:cNvGrpSpPr/>
          <p:nvPr/>
        </p:nvGrpSpPr>
        <p:grpSpPr>
          <a:xfrm>
            <a:off x="2569122" y="1410050"/>
            <a:ext cx="4501340" cy="3376503"/>
            <a:chOff x="3570317" y="1201648"/>
            <a:chExt cx="4779000" cy="3584779"/>
          </a:xfrm>
        </p:grpSpPr>
        <p:sp>
          <p:nvSpPr>
            <p:cNvPr id="461" name="Google Shape;461;p18"/>
            <p:cNvSpPr/>
            <p:nvPr/>
          </p:nvSpPr>
          <p:spPr>
            <a:xfrm>
              <a:off x="3570317" y="1201648"/>
              <a:ext cx="4779000" cy="586500"/>
            </a:xfrm>
            <a:prstGeom prst="rect">
              <a:avLst/>
            </a:prstGeom>
            <a:solidFill>
              <a:srgbClr val="FFC000"/>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62" name="Google Shape;462;p18"/>
            <p:cNvSpPr/>
            <p:nvPr/>
          </p:nvSpPr>
          <p:spPr>
            <a:xfrm>
              <a:off x="3570317" y="1788244"/>
              <a:ext cx="655500" cy="24117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63" name="Google Shape;463;p18"/>
            <p:cNvSpPr/>
            <p:nvPr/>
          </p:nvSpPr>
          <p:spPr>
            <a:xfrm>
              <a:off x="3570317" y="4199927"/>
              <a:ext cx="4779000" cy="5865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64" name="Google Shape;464;p18"/>
            <p:cNvSpPr/>
            <p:nvPr/>
          </p:nvSpPr>
          <p:spPr>
            <a:xfrm>
              <a:off x="7693743" y="3997870"/>
              <a:ext cx="655500" cy="2022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65" name="Google Shape;465;p18"/>
            <p:cNvSpPr/>
            <p:nvPr/>
          </p:nvSpPr>
          <p:spPr>
            <a:xfrm>
              <a:off x="7693743" y="1754576"/>
              <a:ext cx="655500" cy="4758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sp>
        <p:nvSpPr>
          <p:cNvPr id="466" name="Google Shape;466;p18"/>
          <p:cNvSpPr txBox="1"/>
          <p:nvPr/>
        </p:nvSpPr>
        <p:spPr>
          <a:xfrm>
            <a:off x="3299282" y="2633032"/>
            <a:ext cx="2610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B7B7B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67" name="Google Shape;467;p18"/>
          <p:cNvSpPr txBox="1"/>
          <p:nvPr/>
        </p:nvSpPr>
        <p:spPr>
          <a:xfrm>
            <a:off x="3273057" y="2935715"/>
            <a:ext cx="77493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panose="020B0604020202020204"/>
              <a:buNone/>
            </a:pPr>
            <a:r>
              <a:rPr lang="zh-CN" sz="6600" b="1" i="0" u="none" strike="noStrike" cap="none" dirty="0">
                <a:solidFill>
                  <a:srgbClr val="B7B7B7"/>
                </a:solidFill>
                <a:latin typeface="Arial" panose="020B0604020202020204"/>
                <a:ea typeface="Arial" panose="020B0604020202020204"/>
                <a:cs typeface="Arial" panose="020B0604020202020204"/>
                <a:sym typeface="Arial" panose="020B0604020202020204"/>
              </a:rPr>
              <a:t>感谢观看 THANKS </a:t>
            </a:r>
            <a:endParaRPr sz="6600" b="1"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sp>
        <p:nvSpPr>
          <p:cNvPr id="468" name="Google Shape;468;p18"/>
          <p:cNvSpPr txBox="1"/>
          <p:nvPr/>
        </p:nvSpPr>
        <p:spPr>
          <a:xfrm>
            <a:off x="3912100" y="2074839"/>
            <a:ext cx="1640802"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panose="020B0604020202020204"/>
              <a:buNone/>
            </a:pPr>
            <a:r>
              <a:rPr lang="zh-CN" altLang="en-US" sz="3200" b="1" i="0" u="none" strike="noStrike" cap="none" dirty="0">
                <a:solidFill>
                  <a:srgbClr val="B7B7B7"/>
                </a:solidFill>
                <a:latin typeface="Arial" panose="020B0604020202020204"/>
                <a:ea typeface="Arial" panose="020B0604020202020204"/>
                <a:cs typeface="Arial" panose="020B0604020202020204"/>
                <a:sym typeface="Arial" panose="020B0604020202020204"/>
              </a:rPr>
              <a:t>冯绍庭</a:t>
            </a:r>
            <a:endParaRPr lang="en-US" altLang="zh-CN" sz="3200" b="1"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p:nvPr/>
        </p:nvSpPr>
        <p:spPr>
          <a:xfrm>
            <a:off x="0" y="2811625"/>
            <a:ext cx="12192000" cy="40464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 name="Google Shape;128;p3"/>
          <p:cNvSpPr/>
          <p:nvPr/>
        </p:nvSpPr>
        <p:spPr>
          <a:xfrm>
            <a:off x="1264008" y="1644183"/>
            <a:ext cx="3302000" cy="2334884"/>
          </a:xfrm>
          <a:prstGeom prst="diamond">
            <a:avLst/>
          </a:prstGeom>
          <a:solidFill>
            <a:srgbClr val="0C343D"/>
          </a:solidFill>
          <a:ln w="76200" cap="flat" cmpd="sng">
            <a:solidFill>
              <a:srgbClr val="A2C4C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29" name="Google Shape;129;p3"/>
          <p:cNvSpPr/>
          <p:nvPr/>
        </p:nvSpPr>
        <p:spPr>
          <a:xfrm>
            <a:off x="1416684" y="4326993"/>
            <a:ext cx="2986494"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zh-CN" altLang="en-US"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立项依据</a:t>
            </a:r>
            <a:r>
              <a:rPr lang="zh-CN"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lvl="0" algn="ctr">
              <a:buSzPts val="1200"/>
            </a:pPr>
            <a:r>
              <a:rPr lang="en-US" altLang="zh-CN" sz="2000"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REQUIREMENTS DISCOVERY</a:t>
            </a:r>
          </a:p>
          <a:p>
            <a:pPr lvl="0" algn="ctr">
              <a:lnSpc>
                <a:spcPct val="150000"/>
              </a:lnSpc>
              <a:buSzPts val="1000"/>
            </a:pPr>
            <a:r>
              <a:rPr lang="zh-CN" altLang="en-US"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发现并定义问题或需求</a:t>
            </a:r>
          </a:p>
        </p:txBody>
      </p:sp>
      <p:grpSp>
        <p:nvGrpSpPr>
          <p:cNvPr id="130" name="Google Shape;130;p3"/>
          <p:cNvGrpSpPr/>
          <p:nvPr/>
        </p:nvGrpSpPr>
        <p:grpSpPr>
          <a:xfrm>
            <a:off x="2560446" y="2539144"/>
            <a:ext cx="709123" cy="544961"/>
            <a:chOff x="646562" y="1647630"/>
            <a:chExt cx="1204992" cy="926036"/>
          </a:xfrm>
        </p:grpSpPr>
        <p:sp>
          <p:nvSpPr>
            <p:cNvPr id="131" name="Google Shape;131;p3"/>
            <p:cNvSpPr/>
            <p:nvPr/>
          </p:nvSpPr>
          <p:spPr>
            <a:xfrm>
              <a:off x="646562" y="1647630"/>
              <a:ext cx="593870" cy="926036"/>
            </a:xfrm>
            <a:custGeom>
              <a:avLst/>
              <a:gdLst/>
              <a:ahLst/>
              <a:cxnLst/>
              <a:rect l="l" t="t" r="r" b="b"/>
              <a:pathLst>
                <a:path w="1350388" h="2105689" extrusionOk="0">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132;p3"/>
            <p:cNvSpPr/>
            <p:nvPr/>
          </p:nvSpPr>
          <p:spPr>
            <a:xfrm>
              <a:off x="1405246" y="1647736"/>
              <a:ext cx="446308" cy="912567"/>
            </a:xfrm>
            <a:custGeom>
              <a:avLst/>
              <a:gdLst/>
              <a:ahLst/>
              <a:cxnLst/>
              <a:rect l="l" t="t" r="r" b="b"/>
              <a:pathLst>
                <a:path w="1014850" h="2075064" extrusionOk="0">
                  <a:moveTo>
                    <a:pt x="496743" y="72"/>
                  </a:moveTo>
                  <a:cubicBezTo>
                    <a:pt x="504276" y="-182"/>
                    <a:pt x="511761" y="230"/>
                    <a:pt x="519199" y="1306"/>
                  </a:cubicBezTo>
                  <a:cubicBezTo>
                    <a:pt x="534075" y="3457"/>
                    <a:pt x="548381" y="9027"/>
                    <a:pt x="562118" y="18017"/>
                  </a:cubicBezTo>
                  <a:cubicBezTo>
                    <a:pt x="586425" y="36755"/>
                    <a:pt x="598579" y="63086"/>
                    <a:pt x="598579" y="97016"/>
                  </a:cubicBezTo>
                  <a:lnTo>
                    <a:pt x="598579" y="1874526"/>
                  </a:lnTo>
                  <a:lnTo>
                    <a:pt x="920658" y="1874526"/>
                  </a:lnTo>
                  <a:cubicBezTo>
                    <a:pt x="947181" y="1875220"/>
                    <a:pt x="969337" y="1885222"/>
                    <a:pt x="987124" y="1904529"/>
                  </a:cubicBezTo>
                  <a:cubicBezTo>
                    <a:pt x="1004912" y="1923839"/>
                    <a:pt x="1014154" y="1948272"/>
                    <a:pt x="1014850" y="1977832"/>
                  </a:cubicBezTo>
                  <a:cubicBezTo>
                    <a:pt x="1014154" y="2005812"/>
                    <a:pt x="1004912" y="2028854"/>
                    <a:pt x="987124" y="2046958"/>
                  </a:cubicBezTo>
                  <a:cubicBezTo>
                    <a:pt x="969337" y="2065063"/>
                    <a:pt x="947181" y="2074430"/>
                    <a:pt x="920658" y="2075064"/>
                  </a:cubicBezTo>
                  <a:lnTo>
                    <a:pt x="97231" y="2075064"/>
                  </a:lnTo>
                  <a:cubicBezTo>
                    <a:pt x="67922" y="2074557"/>
                    <a:pt x="44501" y="2064936"/>
                    <a:pt x="26966" y="2046199"/>
                  </a:cubicBezTo>
                  <a:cubicBezTo>
                    <a:pt x="9432" y="2027462"/>
                    <a:pt x="443" y="2002648"/>
                    <a:pt x="0" y="1971756"/>
                  </a:cubicBezTo>
                  <a:cubicBezTo>
                    <a:pt x="443" y="1945106"/>
                    <a:pt x="9432" y="1922445"/>
                    <a:pt x="26966" y="1903771"/>
                  </a:cubicBezTo>
                  <a:cubicBezTo>
                    <a:pt x="44501" y="1885097"/>
                    <a:pt x="67922" y="1875348"/>
                    <a:pt x="97231" y="1874526"/>
                  </a:cubicBezTo>
                  <a:lnTo>
                    <a:pt x="401079" y="1874526"/>
                  </a:lnTo>
                  <a:lnTo>
                    <a:pt x="401079" y="233747"/>
                  </a:lnTo>
                  <a:lnTo>
                    <a:pt x="188385" y="300595"/>
                  </a:lnTo>
                  <a:cubicBezTo>
                    <a:pt x="176105" y="303632"/>
                    <a:pt x="163444" y="304393"/>
                    <a:pt x="150404" y="302874"/>
                  </a:cubicBezTo>
                  <a:cubicBezTo>
                    <a:pt x="137364" y="301356"/>
                    <a:pt x="124704" y="297554"/>
                    <a:pt x="112423" y="291479"/>
                  </a:cubicBezTo>
                  <a:cubicBezTo>
                    <a:pt x="101662" y="285530"/>
                    <a:pt x="92040" y="277679"/>
                    <a:pt x="83558" y="267931"/>
                  </a:cubicBezTo>
                  <a:cubicBezTo>
                    <a:pt x="75075" y="258184"/>
                    <a:pt x="68492" y="245774"/>
                    <a:pt x="63808" y="230709"/>
                  </a:cubicBezTo>
                  <a:cubicBezTo>
                    <a:pt x="56781" y="203997"/>
                    <a:pt x="59440" y="179183"/>
                    <a:pt x="71784" y="156267"/>
                  </a:cubicBezTo>
                  <a:cubicBezTo>
                    <a:pt x="84128" y="133352"/>
                    <a:pt x="102738" y="117652"/>
                    <a:pt x="127616" y="109173"/>
                  </a:cubicBezTo>
                  <a:lnTo>
                    <a:pt x="474002" y="2823"/>
                  </a:lnTo>
                  <a:cubicBezTo>
                    <a:pt x="481630" y="1241"/>
                    <a:pt x="489210" y="324"/>
                    <a:pt x="496743" y="72"/>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 name="Google Shape;207;p7">
            <a:extLst>
              <a:ext uri="{FF2B5EF4-FFF2-40B4-BE49-F238E27FC236}">
                <a16:creationId xmlns:a16="http://schemas.microsoft.com/office/drawing/2014/main" id="{3D61D3EB-8D5B-46E1-802C-74DD7475170D}"/>
              </a:ext>
            </a:extLst>
          </p:cNvPr>
          <p:cNvSpPr/>
          <p:nvPr/>
        </p:nvSpPr>
        <p:spPr>
          <a:xfrm>
            <a:off x="7625994" y="1662585"/>
            <a:ext cx="3302100" cy="2334900"/>
          </a:xfrm>
          <a:prstGeom prst="diamond">
            <a:avLst/>
          </a:prstGeom>
          <a:solidFill>
            <a:srgbClr val="0C343D"/>
          </a:solidFill>
          <a:ln w="76200" cap="flat" cmpd="sng">
            <a:solidFill>
              <a:srgbClr val="D0E0E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sp>
        <p:nvSpPr>
          <p:cNvPr id="3" name="Google Shape;209;p7">
            <a:extLst>
              <a:ext uri="{FF2B5EF4-FFF2-40B4-BE49-F238E27FC236}">
                <a16:creationId xmlns:a16="http://schemas.microsoft.com/office/drawing/2014/main" id="{9C01F789-F715-4600-B749-303B5E3B5CD5}"/>
              </a:ext>
            </a:extLst>
          </p:cNvPr>
          <p:cNvSpPr/>
          <p:nvPr/>
        </p:nvSpPr>
        <p:spPr>
          <a:xfrm>
            <a:off x="8835409" y="2557412"/>
            <a:ext cx="349669" cy="545247"/>
          </a:xfrm>
          <a:custGeom>
            <a:avLst/>
            <a:gdLst/>
            <a:ahLst/>
            <a:cxnLst/>
            <a:rect l="l" t="t" r="r" b="b"/>
            <a:pathLst>
              <a:path w="1350388" h="2105689" extrusionOk="0">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4" name="Google Shape;210;p7">
            <a:extLst>
              <a:ext uri="{FF2B5EF4-FFF2-40B4-BE49-F238E27FC236}">
                <a16:creationId xmlns:a16="http://schemas.microsoft.com/office/drawing/2014/main" id="{C3656206-B8B7-4B24-9E20-ADB1B82E2F19}"/>
              </a:ext>
            </a:extLst>
          </p:cNvPr>
          <p:cNvSpPr/>
          <p:nvPr/>
        </p:nvSpPr>
        <p:spPr>
          <a:xfrm>
            <a:off x="9331179" y="2557412"/>
            <a:ext cx="323901" cy="549327"/>
          </a:xfrm>
          <a:custGeom>
            <a:avLst/>
            <a:gdLst/>
            <a:ahLst/>
            <a:cxnLst/>
            <a:rect l="l" t="t" r="r" b="b"/>
            <a:pathLst>
              <a:path w="1245775" h="2112795" extrusionOk="0">
                <a:moveTo>
                  <a:pt x="674815" y="104"/>
                </a:moveTo>
                <a:cubicBezTo>
                  <a:pt x="827854" y="2139"/>
                  <a:pt x="955885" y="33982"/>
                  <a:pt x="1058908" y="95629"/>
                </a:cubicBezTo>
                <a:cubicBezTo>
                  <a:pt x="1176649" y="166083"/>
                  <a:pt x="1238938" y="301673"/>
                  <a:pt x="1245775" y="502404"/>
                </a:cubicBezTo>
                <a:cubicBezTo>
                  <a:pt x="1242989" y="639389"/>
                  <a:pt x="1195387" y="760422"/>
                  <a:pt x="1102966" y="865501"/>
                </a:cubicBezTo>
                <a:cubicBezTo>
                  <a:pt x="1010546" y="970582"/>
                  <a:pt x="899135" y="1067307"/>
                  <a:pt x="768734" y="1155676"/>
                </a:cubicBezTo>
                <a:cubicBezTo>
                  <a:pt x="678668" y="1216673"/>
                  <a:pt x="591077" y="1282729"/>
                  <a:pt x="505962" y="1353853"/>
                </a:cubicBezTo>
                <a:cubicBezTo>
                  <a:pt x="420847" y="1424973"/>
                  <a:pt x="349912" y="1505887"/>
                  <a:pt x="293156" y="1596591"/>
                </a:cubicBezTo>
                <a:cubicBezTo>
                  <a:pt x="236401" y="1687296"/>
                  <a:pt x="205528" y="1792518"/>
                  <a:pt x="200539" y="1912257"/>
                </a:cubicBezTo>
                <a:lnTo>
                  <a:pt x="1130313" y="1912257"/>
                </a:lnTo>
                <a:cubicBezTo>
                  <a:pt x="1156963" y="1912952"/>
                  <a:pt x="1179625" y="1922954"/>
                  <a:pt x="1198299" y="1942260"/>
                </a:cubicBezTo>
                <a:cubicBezTo>
                  <a:pt x="1216972" y="1961567"/>
                  <a:pt x="1226721" y="1986002"/>
                  <a:pt x="1227544" y="2015566"/>
                </a:cubicBezTo>
                <a:cubicBezTo>
                  <a:pt x="1226721" y="2042217"/>
                  <a:pt x="1216972" y="2064877"/>
                  <a:pt x="1198299" y="2083549"/>
                </a:cubicBezTo>
                <a:cubicBezTo>
                  <a:pt x="1179625" y="2102226"/>
                  <a:pt x="1156963" y="2111971"/>
                  <a:pt x="1130313" y="2112795"/>
                </a:cubicBezTo>
                <a:lnTo>
                  <a:pt x="100270" y="2112795"/>
                </a:lnTo>
                <a:cubicBezTo>
                  <a:pt x="75455" y="2112227"/>
                  <a:pt x="54439" y="2103492"/>
                  <a:pt x="37221" y="2086590"/>
                </a:cubicBezTo>
                <a:cubicBezTo>
                  <a:pt x="20003" y="2069688"/>
                  <a:pt x="9622" y="2048038"/>
                  <a:pt x="6077" y="2021642"/>
                </a:cubicBezTo>
                <a:cubicBezTo>
                  <a:pt x="4494" y="2006197"/>
                  <a:pt x="3102" y="1989989"/>
                  <a:pt x="1899" y="1973026"/>
                </a:cubicBezTo>
                <a:cubicBezTo>
                  <a:pt x="696" y="1956062"/>
                  <a:pt x="63" y="1939856"/>
                  <a:pt x="0" y="1924410"/>
                </a:cubicBezTo>
                <a:cubicBezTo>
                  <a:pt x="2382" y="1767668"/>
                  <a:pt x="36105" y="1632812"/>
                  <a:pt x="101170" y="1519842"/>
                </a:cubicBezTo>
                <a:cubicBezTo>
                  <a:pt x="166235" y="1406874"/>
                  <a:pt x="248348" y="1308257"/>
                  <a:pt x="347512" y="1223986"/>
                </a:cubicBezTo>
                <a:cubicBezTo>
                  <a:pt x="446675" y="1139714"/>
                  <a:pt x="548595" y="1062251"/>
                  <a:pt x="653272" y="991598"/>
                </a:cubicBezTo>
                <a:cubicBezTo>
                  <a:pt x="761771" y="917981"/>
                  <a:pt x="854698" y="839613"/>
                  <a:pt x="932052" y="756496"/>
                </a:cubicBezTo>
                <a:cubicBezTo>
                  <a:pt x="1009407" y="673381"/>
                  <a:pt x="1049160" y="589695"/>
                  <a:pt x="1051312" y="505443"/>
                </a:cubicBezTo>
                <a:cubicBezTo>
                  <a:pt x="1045868" y="383523"/>
                  <a:pt x="1002823" y="300726"/>
                  <a:pt x="922177" y="257048"/>
                </a:cubicBezTo>
                <a:cubicBezTo>
                  <a:pt x="841531" y="213369"/>
                  <a:pt x="737716" y="192859"/>
                  <a:pt x="610734" y="195520"/>
                </a:cubicBezTo>
                <a:cubicBezTo>
                  <a:pt x="545913" y="197418"/>
                  <a:pt x="475015" y="202736"/>
                  <a:pt x="398040" y="211470"/>
                </a:cubicBezTo>
                <a:cubicBezTo>
                  <a:pt x="321065" y="220207"/>
                  <a:pt x="244091" y="230081"/>
                  <a:pt x="167116" y="241095"/>
                </a:cubicBezTo>
                <a:cubicBezTo>
                  <a:pt x="142998" y="240778"/>
                  <a:pt x="119830" y="233056"/>
                  <a:pt x="97611" y="217926"/>
                </a:cubicBezTo>
                <a:cubicBezTo>
                  <a:pt x="75392" y="202798"/>
                  <a:pt x="62099" y="182162"/>
                  <a:pt x="57731" y="156018"/>
                </a:cubicBezTo>
                <a:cubicBezTo>
                  <a:pt x="55199" y="129306"/>
                  <a:pt x="61782" y="105248"/>
                  <a:pt x="77481" y="83853"/>
                </a:cubicBezTo>
                <a:cubicBezTo>
                  <a:pt x="93180" y="62458"/>
                  <a:pt x="114956" y="49036"/>
                  <a:pt x="142808" y="43593"/>
                </a:cubicBezTo>
                <a:lnTo>
                  <a:pt x="185347" y="37518"/>
                </a:lnTo>
                <a:lnTo>
                  <a:pt x="182309" y="37518"/>
                </a:lnTo>
                <a:cubicBezTo>
                  <a:pt x="254156" y="28021"/>
                  <a:pt x="326193" y="19665"/>
                  <a:pt x="398420" y="12449"/>
                </a:cubicBezTo>
                <a:cubicBezTo>
                  <a:pt x="470647" y="5235"/>
                  <a:pt x="540405" y="1435"/>
                  <a:pt x="607695" y="1055"/>
                </a:cubicBezTo>
                <a:cubicBezTo>
                  <a:pt x="630579" y="130"/>
                  <a:pt x="652952" y="-186"/>
                  <a:pt x="674815" y="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rgbClr val="B7B7B7"/>
              </a:solidFill>
              <a:latin typeface="Arial" panose="020B0604020202020204"/>
              <a:ea typeface="Arial" panose="020B0604020202020204"/>
              <a:cs typeface="Arial" panose="020B0604020202020204"/>
              <a:sym typeface="Arial" panose="020B0604020202020204"/>
            </a:endParaRPr>
          </a:p>
        </p:txBody>
      </p:sp>
      <p:sp>
        <p:nvSpPr>
          <p:cNvPr id="17" name="Google Shape;208;p7">
            <a:extLst>
              <a:ext uri="{FF2B5EF4-FFF2-40B4-BE49-F238E27FC236}">
                <a16:creationId xmlns:a16="http://schemas.microsoft.com/office/drawing/2014/main" id="{F645CE3A-153C-4F95-8E8C-B1C84A90EFAF}"/>
              </a:ext>
            </a:extLst>
          </p:cNvPr>
          <p:cNvSpPr/>
          <p:nvPr/>
        </p:nvSpPr>
        <p:spPr>
          <a:xfrm>
            <a:off x="7788824" y="4326856"/>
            <a:ext cx="2986500"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zh-CN" altLang="en-US"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解决方案</a:t>
            </a:r>
            <a:r>
              <a:rPr lang="zh-CN"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rgbClr val="000000"/>
              </a:buClr>
              <a:buSzPts val="1200"/>
              <a:buFont typeface="Arial" panose="020B0604020202020204"/>
              <a:buNone/>
            </a:pPr>
            <a:r>
              <a:rPr lang="en-US" altLang="zh-CN" sz="20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TOTAL </a:t>
            </a:r>
          </a:p>
          <a:p>
            <a:pPr marL="0" marR="0" lvl="0" indent="0" algn="ctr" rtl="0">
              <a:lnSpc>
                <a:spcPct val="100000"/>
              </a:lnSpc>
              <a:spcBef>
                <a:spcPts val="0"/>
              </a:spcBef>
              <a:spcAft>
                <a:spcPts val="0"/>
              </a:spcAft>
              <a:buClr>
                <a:srgbClr val="000000"/>
              </a:buClr>
              <a:buSzPts val="1200"/>
              <a:buFont typeface="Arial" panose="020B0604020202020204"/>
              <a:buNone/>
            </a:pPr>
            <a:r>
              <a:rPr lang="en-US" altLang="zh-CN" sz="20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SOLUTION</a:t>
            </a:r>
            <a:endParaRPr sz="20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50000"/>
              </a:lnSpc>
              <a:spcBef>
                <a:spcPts val="0"/>
              </a:spcBef>
              <a:spcAft>
                <a:spcPts val="0"/>
              </a:spcAft>
              <a:buClr>
                <a:srgbClr val="000000"/>
              </a:buClr>
              <a:buSzPts val="1000"/>
              <a:buFont typeface="Arial" panose="020B0604020202020204"/>
              <a:buNone/>
            </a:pPr>
            <a:r>
              <a:rPr lang="zh-CN" altLang="en-US"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各个击破问题或需求</a:t>
            </a:r>
            <a:endParaRPr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500"/>
                                        <p:tgtEl>
                                          <p:spTgt spid="1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4"/>
          <p:cNvGrpSpPr/>
          <p:nvPr/>
        </p:nvGrpSpPr>
        <p:grpSpPr>
          <a:xfrm>
            <a:off x="7984067" y="1883834"/>
            <a:ext cx="3881258" cy="1964832"/>
            <a:chOff x="2872440" y="364103"/>
            <a:chExt cx="2909480" cy="1473835"/>
          </a:xfrm>
        </p:grpSpPr>
        <p:sp>
          <p:nvSpPr>
            <p:cNvPr id="139" name="Google Shape;139;p4"/>
            <p:cNvSpPr txBox="1"/>
            <p:nvPr/>
          </p:nvSpPr>
          <p:spPr>
            <a:xfrm>
              <a:off x="2904174" y="1373898"/>
              <a:ext cx="2814809" cy="464040"/>
            </a:xfrm>
            <a:prstGeom prst="rect">
              <a:avLst/>
            </a:prstGeom>
            <a:noFill/>
            <a:ln>
              <a:noFill/>
            </a:ln>
          </p:spPr>
          <p:txBody>
            <a:bodyPr spcFirstLastPara="1" wrap="square" lIns="91425" tIns="45700" rIns="91425" bIns="45700" anchor="t" anchorCtr="0">
              <a:noAutofit/>
            </a:bodyPr>
            <a:lstStyle/>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老师板书太快跟不上？</a:t>
              </a:r>
              <a:endParaRPr lang="en-US" altLang="zh-C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认真听课不想抄笔记？</a:t>
              </a:r>
              <a:endParaRPr lang="en-US" altLang="zh-C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用手机拍笔记总是分心？</a:t>
              </a:r>
              <a:endParaRPr lang="en-US" altLang="zh-C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担心拍照时错过老师的授课？</a:t>
              </a:r>
              <a:endParaRPr lang="en-US" altLang="zh-C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拍照获得的笔记不够清晰？</a:t>
              </a: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40" name="Google Shape;140;p4"/>
            <p:cNvSpPr txBox="1"/>
            <p:nvPr/>
          </p:nvSpPr>
          <p:spPr>
            <a:xfrm>
              <a:off x="2872440" y="364103"/>
              <a:ext cx="1653131" cy="561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265"/>
                <a:buFont typeface="Arial" panose="020B0604020202020204"/>
                <a:buNone/>
              </a:pPr>
              <a:r>
                <a:rPr lang="zh-CN" sz="4265" b="0" i="0" u="none" strike="noStrike" cap="none" dirty="0">
                  <a:solidFill>
                    <a:srgbClr val="000000"/>
                  </a:solidFill>
                  <a:latin typeface="Helvetica Neue" panose="020B0604020202020204"/>
                  <a:ea typeface="Helvetica Neue" panose="020B0604020202020204"/>
                  <a:cs typeface="Helvetica Neue" panose="020B0604020202020204"/>
                  <a:sym typeface="Helvetica Neue" panose="020B0604020202020204"/>
                </a:rPr>
                <a:t>PART01</a:t>
              </a:r>
              <a:endParaRPr sz="4265" b="0" i="0" u="none" strike="noStrike" cap="none" dirty="0">
                <a:solidFill>
                  <a:srgbClr val="000000"/>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41" name="Google Shape;141;p4"/>
            <p:cNvSpPr txBox="1"/>
            <p:nvPr/>
          </p:nvSpPr>
          <p:spPr>
            <a:xfrm>
              <a:off x="2875615" y="880114"/>
              <a:ext cx="2906305" cy="2847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5"/>
                <a:buFont typeface="Arial" panose="020B0604020202020204"/>
                <a:buNone/>
              </a:pPr>
              <a:r>
                <a:rPr lang="en-US" sz="2800" dirty="0">
                  <a:latin typeface="Cambria Math" panose="02040503050406030204" pitchFamily="18" charset="0"/>
                  <a:ea typeface="Cambria Math" panose="02040503050406030204" pitchFamily="18" charset="0"/>
                  <a:cs typeface="Helvetica Neue" panose="020B0604020202020204"/>
                  <a:sym typeface="Helvetica Neue" panose="020B0604020202020204"/>
                </a:rPr>
                <a:t>P</a:t>
              </a:r>
              <a:r>
                <a:rPr lang="en-US" sz="2800" b="0" i="0" u="none" strike="noStrike" cap="none" dirty="0">
                  <a:solidFill>
                    <a:srgbClr val="000000"/>
                  </a:solidFill>
                  <a:latin typeface="Cambria Math" panose="02040503050406030204" pitchFamily="18" charset="0"/>
                  <a:ea typeface="Cambria Math" panose="02040503050406030204" pitchFamily="18" charset="0"/>
                  <a:cs typeface="Helvetica Neue" panose="020B0604020202020204"/>
                  <a:sym typeface="Helvetica Neue" panose="020B0604020202020204"/>
                </a:rPr>
                <a:t>roblems</a:t>
              </a:r>
              <a:endParaRPr sz="2800" b="0" i="0" u="none" strike="noStrike" cap="none" dirty="0">
                <a:solidFill>
                  <a:srgbClr val="000000"/>
                </a:solidFill>
                <a:latin typeface="Cambria Math" panose="02040503050406030204" pitchFamily="18" charset="0"/>
                <a:ea typeface="Cambria Math" panose="02040503050406030204" pitchFamily="18" charset="0"/>
                <a:cs typeface="Helvetica Neue" panose="020B0604020202020204"/>
                <a:sym typeface="Helvetica Neue" panose="020B0604020202020204"/>
              </a:endParaRPr>
            </a:p>
          </p:txBody>
        </p:sp>
        <p:sp>
          <p:nvSpPr>
            <p:cNvPr id="142" name="Google Shape;142;p4"/>
            <p:cNvSpPr/>
            <p:nvPr/>
          </p:nvSpPr>
          <p:spPr>
            <a:xfrm>
              <a:off x="2989856" y="1286573"/>
              <a:ext cx="287194" cy="0"/>
            </a:xfrm>
            <a:custGeom>
              <a:avLst/>
              <a:gdLst/>
              <a:ahLst/>
              <a:cxnLst/>
              <a:rect l="l" t="t" r="r" b="b"/>
              <a:pathLst>
                <a:path w="504825" h="120000" extrusionOk="0">
                  <a:moveTo>
                    <a:pt x="0" y="0"/>
                  </a:moveTo>
                  <a:lnTo>
                    <a:pt x="504825" y="0"/>
                  </a:lnTo>
                </a:path>
              </a:pathLst>
            </a:cu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43" name="Google Shape;143;p4"/>
          <p:cNvSpPr/>
          <p:nvPr/>
        </p:nvSpPr>
        <p:spPr>
          <a:xfrm>
            <a:off x="7581901" y="1555752"/>
            <a:ext cx="4610100" cy="4379535"/>
          </a:xfrm>
          <a:custGeom>
            <a:avLst/>
            <a:gdLst/>
            <a:ahLst/>
            <a:cxnLst/>
            <a:rect l="l" t="t" r="r" b="b"/>
            <a:pathLst>
              <a:path w="3457575" h="2796096" extrusionOk="0">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rgbClr val="0C343D"/>
          </a:solidFill>
          <a:ln w="12700" cap="flat" cmpd="sng">
            <a:solidFill>
              <a:srgbClr val="D0E0E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 name="Google Shape;145;p4"/>
          <p:cNvSpPr/>
          <p:nvPr/>
        </p:nvSpPr>
        <p:spPr>
          <a:xfrm>
            <a:off x="7984067" y="5180138"/>
            <a:ext cx="368300" cy="368300"/>
          </a:xfrm>
          <a:prstGeom prst="plus">
            <a:avLst>
              <a:gd name="adj" fmla="val 4138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 name="Google Shape;150;p4"/>
          <p:cNvSpPr/>
          <p:nvPr/>
        </p:nvSpPr>
        <p:spPr>
          <a:xfrm>
            <a:off x="884434" y="2540929"/>
            <a:ext cx="389220" cy="740193"/>
          </a:xfrm>
          <a:custGeom>
            <a:avLst/>
            <a:gdLst/>
            <a:ahLst/>
            <a:cxnLst/>
            <a:rect l="l" t="t" r="r" b="b"/>
            <a:pathLst>
              <a:path w="90" h="83" extrusionOk="0">
                <a:moveTo>
                  <a:pt x="86" y="32"/>
                </a:moveTo>
                <a:cubicBezTo>
                  <a:pt x="87" y="32"/>
                  <a:pt x="89" y="32"/>
                  <a:pt x="90" y="32"/>
                </a:cubicBezTo>
                <a:cubicBezTo>
                  <a:pt x="86" y="14"/>
                  <a:pt x="67" y="0"/>
                  <a:pt x="45" y="0"/>
                </a:cubicBezTo>
                <a:cubicBezTo>
                  <a:pt x="20" y="0"/>
                  <a:pt x="0" y="17"/>
                  <a:pt x="0" y="39"/>
                </a:cubicBezTo>
                <a:cubicBezTo>
                  <a:pt x="0" y="51"/>
                  <a:pt x="6" y="61"/>
                  <a:pt x="18" y="69"/>
                </a:cubicBezTo>
                <a:cubicBezTo>
                  <a:pt x="13" y="83"/>
                  <a:pt x="13" y="83"/>
                  <a:pt x="13" y="83"/>
                </a:cubicBezTo>
                <a:cubicBezTo>
                  <a:pt x="29" y="75"/>
                  <a:pt x="29" y="75"/>
                  <a:pt x="29" y="75"/>
                </a:cubicBezTo>
                <a:cubicBezTo>
                  <a:pt x="35" y="76"/>
                  <a:pt x="39" y="77"/>
                  <a:pt x="45" y="77"/>
                </a:cubicBezTo>
                <a:cubicBezTo>
                  <a:pt x="46" y="77"/>
                  <a:pt x="48" y="77"/>
                  <a:pt x="49" y="77"/>
                </a:cubicBezTo>
                <a:cubicBezTo>
                  <a:pt x="48" y="74"/>
                  <a:pt x="48" y="71"/>
                  <a:pt x="48" y="67"/>
                </a:cubicBezTo>
                <a:cubicBezTo>
                  <a:pt x="48" y="48"/>
                  <a:pt x="65" y="32"/>
                  <a:pt x="86" y="32"/>
                </a:cubicBezTo>
                <a:close/>
                <a:moveTo>
                  <a:pt x="62" y="19"/>
                </a:moveTo>
                <a:cubicBezTo>
                  <a:pt x="65" y="19"/>
                  <a:pt x="67" y="22"/>
                  <a:pt x="67" y="25"/>
                </a:cubicBezTo>
                <a:cubicBezTo>
                  <a:pt x="67" y="29"/>
                  <a:pt x="65" y="31"/>
                  <a:pt x="62" y="31"/>
                </a:cubicBezTo>
                <a:cubicBezTo>
                  <a:pt x="58" y="31"/>
                  <a:pt x="55" y="29"/>
                  <a:pt x="55" y="25"/>
                </a:cubicBezTo>
                <a:cubicBezTo>
                  <a:pt x="55" y="22"/>
                  <a:pt x="58" y="19"/>
                  <a:pt x="62" y="19"/>
                </a:cubicBezTo>
                <a:close/>
                <a:moveTo>
                  <a:pt x="30" y="31"/>
                </a:moveTo>
                <a:cubicBezTo>
                  <a:pt x="27" y="31"/>
                  <a:pt x="23" y="29"/>
                  <a:pt x="23" y="25"/>
                </a:cubicBezTo>
                <a:cubicBezTo>
                  <a:pt x="23" y="22"/>
                  <a:pt x="27" y="19"/>
                  <a:pt x="30" y="19"/>
                </a:cubicBezTo>
                <a:cubicBezTo>
                  <a:pt x="33" y="19"/>
                  <a:pt x="36" y="22"/>
                  <a:pt x="36" y="25"/>
                </a:cubicBezTo>
                <a:cubicBezTo>
                  <a:pt x="36" y="29"/>
                  <a:pt x="33" y="31"/>
                  <a:pt x="30" y="3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4" name="图片 3">
            <a:extLst>
              <a:ext uri="{FF2B5EF4-FFF2-40B4-BE49-F238E27FC236}">
                <a16:creationId xmlns:a16="http://schemas.microsoft.com/office/drawing/2014/main" id="{D5CB3398-E865-49C2-AC4F-48F47582F032}"/>
              </a:ext>
            </a:extLst>
          </p:cNvPr>
          <p:cNvPicPr>
            <a:picLocks noChangeAspect="1"/>
          </p:cNvPicPr>
          <p:nvPr/>
        </p:nvPicPr>
        <p:blipFill>
          <a:blip r:embed="rId3"/>
          <a:stretch>
            <a:fillRect/>
          </a:stretch>
        </p:blipFill>
        <p:spPr>
          <a:xfrm>
            <a:off x="10142732" y="2409401"/>
            <a:ext cx="714466" cy="714466"/>
          </a:xfrm>
          <a:prstGeom prst="rect">
            <a:avLst/>
          </a:prstGeom>
        </p:spPr>
      </p:pic>
      <p:grpSp>
        <p:nvGrpSpPr>
          <p:cNvPr id="13" name="组合 12">
            <a:extLst>
              <a:ext uri="{FF2B5EF4-FFF2-40B4-BE49-F238E27FC236}">
                <a16:creationId xmlns:a16="http://schemas.microsoft.com/office/drawing/2014/main" id="{8E1245B4-4736-43B0-B959-E34187812086}"/>
              </a:ext>
            </a:extLst>
          </p:cNvPr>
          <p:cNvGrpSpPr/>
          <p:nvPr/>
        </p:nvGrpSpPr>
        <p:grpSpPr>
          <a:xfrm>
            <a:off x="884434" y="1555752"/>
            <a:ext cx="5318811" cy="3746496"/>
            <a:chOff x="884434" y="1555752"/>
            <a:chExt cx="5318811" cy="3746496"/>
          </a:xfrm>
        </p:grpSpPr>
        <p:grpSp>
          <p:nvGrpSpPr>
            <p:cNvPr id="8" name="组合 7">
              <a:extLst>
                <a:ext uri="{FF2B5EF4-FFF2-40B4-BE49-F238E27FC236}">
                  <a16:creationId xmlns:a16="http://schemas.microsoft.com/office/drawing/2014/main" id="{427A0046-D2B3-43D4-AC11-41E68F691145}"/>
                </a:ext>
              </a:extLst>
            </p:cNvPr>
            <p:cNvGrpSpPr/>
            <p:nvPr/>
          </p:nvGrpSpPr>
          <p:grpSpPr>
            <a:xfrm>
              <a:off x="884434" y="1555752"/>
              <a:ext cx="5318811" cy="3746496"/>
              <a:chOff x="928287" y="2176354"/>
              <a:chExt cx="5318811" cy="3746496"/>
            </a:xfrm>
          </p:grpSpPr>
          <p:sp>
            <p:nvSpPr>
              <p:cNvPr id="153" name="Google Shape;153;p4"/>
              <p:cNvSpPr txBox="1"/>
              <p:nvPr/>
            </p:nvSpPr>
            <p:spPr>
              <a:xfrm>
                <a:off x="1908040" y="2953376"/>
                <a:ext cx="4339058" cy="2969474"/>
              </a:xfrm>
              <a:prstGeom prst="rect">
                <a:avLst/>
              </a:prstGeom>
              <a:noFill/>
              <a:ln>
                <a:noFill/>
              </a:ln>
            </p:spPr>
            <p:txBody>
              <a:bodyPr spcFirstLastPara="1" wrap="square" lIns="91425" tIns="45700" rIns="91425" bIns="45700" anchor="t" anchorCtr="0">
                <a:noAutofit/>
              </a:bodyPr>
              <a:lstStyle/>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轻便的摄像头支架</a:t>
                </a:r>
                <a:endParaRPr lang="en-US" altLang="zh-C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高清微摄像机头</a:t>
                </a:r>
                <a:endParaRPr lang="en-US" altLang="zh-C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自动拍照技术</a:t>
                </a:r>
                <a:endParaRPr lang="en-US" altLang="zh-C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31000"/>
                  </a:lnSpc>
                  <a:spcBef>
                    <a:spcPts val="0"/>
                  </a:spcBef>
                  <a:spcAft>
                    <a:spcPts val="0"/>
                  </a:spcAft>
                  <a:buClr>
                    <a:srgbClr val="000000"/>
                  </a:buClr>
                  <a:buSzPts val="1065"/>
                  <a:buFont typeface="Arial" panose="020B0604020202020204"/>
                  <a:buNone/>
                </a:pPr>
                <a:r>
                  <a:rPr lang="en-US" sz="1800" dirty="0"/>
                  <a:t>      </a:t>
                </a:r>
                <a:r>
                  <a:rPr lang="zh-CN" altLang="en-US" sz="1600" dirty="0"/>
                  <a:t>黑板被推升后；</a:t>
                </a:r>
                <a:r>
                  <a:rPr lang="en-US" altLang="zh-CN" sz="1600" dirty="0"/>
                  <a:t>PPT</a:t>
                </a:r>
                <a:r>
                  <a:rPr lang="zh-CN" altLang="en-US" sz="1600" dirty="0"/>
                  <a:t>翻页时</a:t>
                </a:r>
                <a:endParaRPr lang="en-US" altLang="zh-CN" sz="1600" dirty="0"/>
              </a:p>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图像的信息区域的提取与矫正技术</a:t>
                </a:r>
                <a:endParaRPr lang="en-US" altLang="zh-C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31000"/>
                  </a:lnSpc>
                  <a:spcBef>
                    <a:spcPts val="0"/>
                  </a:spcBef>
                  <a:spcAft>
                    <a:spcPts val="0"/>
                  </a:spcAft>
                  <a:buClr>
                    <a:srgbClr val="000000"/>
                  </a:buClr>
                  <a:buSzPts val="1065"/>
                  <a:buFont typeface="Arial" panose="020B0604020202020204"/>
                  <a:buNone/>
                </a:pPr>
                <a:r>
                  <a:rPr lang="zh-CN" alt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增强处理（灰度与颜色）</a:t>
                </a: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54" name="Google Shape;154;p4"/>
              <p:cNvSpPr txBox="1"/>
              <p:nvPr/>
            </p:nvSpPr>
            <p:spPr>
              <a:xfrm>
                <a:off x="1859088" y="2210334"/>
                <a:ext cx="2321924" cy="7624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5"/>
                  <a:buFont typeface="Arial" panose="020B0604020202020204"/>
                  <a:buNone/>
                </a:pPr>
                <a:r>
                  <a:rPr lang="en-US" sz="1865" b="0" i="0" u="none" strike="noStrike" cap="none" dirty="0">
                    <a:solidFill>
                      <a:srgbClr val="000000"/>
                    </a:solidFill>
                    <a:latin typeface="Cambria Math" panose="02040503050406030204" pitchFamily="18" charset="0"/>
                    <a:ea typeface="Cambria Math" panose="02040503050406030204" pitchFamily="18" charset="0"/>
                    <a:cs typeface="Helvetica Neue" panose="020B0604020202020204"/>
                    <a:sym typeface="Helvetica Neue" panose="020B0604020202020204"/>
                  </a:rPr>
                  <a:t> </a:t>
                </a:r>
                <a:r>
                  <a:rPr lang="en-US" sz="2800" b="0" i="0" u="none" strike="noStrike" cap="none" dirty="0">
                    <a:solidFill>
                      <a:srgbClr val="000000"/>
                    </a:solidFill>
                    <a:latin typeface="Cambria Math" panose="02040503050406030204" pitchFamily="18" charset="0"/>
                    <a:ea typeface="Cambria Math" panose="02040503050406030204" pitchFamily="18" charset="0"/>
                    <a:cs typeface="Helvetica Neue" panose="020B0604020202020204"/>
                    <a:sym typeface="Helvetica Neue" panose="020B0604020202020204"/>
                  </a:rPr>
                  <a:t>You wish?</a:t>
                </a:r>
                <a:endParaRPr sz="2800" b="0" i="0" u="none" strike="noStrike" cap="none" dirty="0">
                  <a:solidFill>
                    <a:srgbClr val="000000"/>
                  </a:solidFill>
                  <a:latin typeface="Cambria Math" panose="02040503050406030204" pitchFamily="18" charset="0"/>
                  <a:ea typeface="Cambria Math" panose="02040503050406030204" pitchFamily="18" charset="0"/>
                  <a:cs typeface="Helvetica Neue" panose="020B0604020202020204"/>
                  <a:sym typeface="Helvetica Neue" panose="020B0604020202020204"/>
                </a:endParaRPr>
              </a:p>
            </p:txBody>
          </p:sp>
          <p:pic>
            <p:nvPicPr>
              <p:cNvPr id="6" name="图片 5">
                <a:extLst>
                  <a:ext uri="{FF2B5EF4-FFF2-40B4-BE49-F238E27FC236}">
                    <a16:creationId xmlns:a16="http://schemas.microsoft.com/office/drawing/2014/main" id="{4FAD0F86-6830-4C41-B5ED-262445298776}"/>
                  </a:ext>
                </a:extLst>
              </p:cNvPr>
              <p:cNvPicPr>
                <a:picLocks noChangeAspect="1"/>
              </p:cNvPicPr>
              <p:nvPr/>
            </p:nvPicPr>
            <p:blipFill>
              <a:blip r:embed="rId4"/>
              <a:stretch>
                <a:fillRect/>
              </a:stretch>
            </p:blipFill>
            <p:spPr>
              <a:xfrm>
                <a:off x="928287" y="2176354"/>
                <a:ext cx="1103598" cy="1103598"/>
              </a:xfrm>
              <a:prstGeom prst="rect">
                <a:avLst/>
              </a:prstGeom>
            </p:spPr>
          </p:pic>
        </p:grpSp>
        <p:cxnSp>
          <p:nvCxnSpPr>
            <p:cNvPr id="10" name="连接符: 肘形 9">
              <a:extLst>
                <a:ext uri="{FF2B5EF4-FFF2-40B4-BE49-F238E27FC236}">
                  <a16:creationId xmlns:a16="http://schemas.microsoft.com/office/drawing/2014/main" id="{FA64B7CB-E00E-4C5A-9626-732936F67B71}"/>
                </a:ext>
              </a:extLst>
            </p:cNvPr>
            <p:cNvCxnSpPr/>
            <p:nvPr/>
          </p:nvCxnSpPr>
          <p:spPr>
            <a:xfrm>
              <a:off x="1988032" y="3518482"/>
              <a:ext cx="250757" cy="1675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图片 11">
            <a:extLst>
              <a:ext uri="{FF2B5EF4-FFF2-40B4-BE49-F238E27FC236}">
                <a16:creationId xmlns:a16="http://schemas.microsoft.com/office/drawing/2014/main" id="{FA450ED4-7A36-4690-A8AB-A8BDFC60C430}"/>
              </a:ext>
            </a:extLst>
          </p:cNvPr>
          <p:cNvPicPr>
            <a:picLocks noChangeAspect="1"/>
          </p:cNvPicPr>
          <p:nvPr/>
        </p:nvPicPr>
        <p:blipFill>
          <a:blip r:embed="rId5"/>
          <a:stretch>
            <a:fillRect/>
          </a:stretch>
        </p:blipFill>
        <p:spPr>
          <a:xfrm>
            <a:off x="1927467" y="4712623"/>
            <a:ext cx="1905000" cy="1905000"/>
          </a:xfrm>
          <a:prstGeom prst="rect">
            <a:avLst/>
          </a:prstGeom>
        </p:spPr>
      </p:pic>
      <p:grpSp>
        <p:nvGrpSpPr>
          <p:cNvPr id="16" name="组合 15">
            <a:extLst>
              <a:ext uri="{FF2B5EF4-FFF2-40B4-BE49-F238E27FC236}">
                <a16:creationId xmlns:a16="http://schemas.microsoft.com/office/drawing/2014/main" id="{F2EF3EAB-4605-4D80-B991-5C5EB3C31347}"/>
              </a:ext>
            </a:extLst>
          </p:cNvPr>
          <p:cNvGrpSpPr/>
          <p:nvPr/>
        </p:nvGrpSpPr>
        <p:grpSpPr>
          <a:xfrm>
            <a:off x="536043" y="281066"/>
            <a:ext cx="8726550" cy="937804"/>
            <a:chOff x="536043" y="281066"/>
            <a:chExt cx="8726550" cy="937804"/>
          </a:xfrm>
        </p:grpSpPr>
        <p:sp>
          <p:nvSpPr>
            <p:cNvPr id="144" name="Google Shape;144;p4"/>
            <p:cNvSpPr txBox="1"/>
            <p:nvPr/>
          </p:nvSpPr>
          <p:spPr>
            <a:xfrm>
              <a:off x="536043" y="379872"/>
              <a:ext cx="7751745" cy="74019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dirty="0">
                  <a:latin typeface="Century Gothic" panose="020B0502020202020204" pitchFamily="34" charset="0"/>
                  <a:ea typeface="Helvetica Neue" panose="020B0604020202020204"/>
                  <a:cs typeface="Helvetica Neue" panose="020B0604020202020204"/>
                  <a:sym typeface="Helvetica Neue" panose="020B0604020202020204"/>
                </a:rPr>
                <a:t>Where there is a wish, there is a way!</a:t>
              </a:r>
              <a:endParaRPr sz="3200" b="1" i="0" u="none" strike="noStrike" cap="none" dirty="0">
                <a:solidFill>
                  <a:srgbClr val="000000"/>
                </a:solidFill>
                <a:latin typeface="Century Gothic" panose="020B0502020202020204" pitchFamily="34" charset="0"/>
                <a:ea typeface="Helvetica Neue" panose="020B0604020202020204"/>
                <a:cs typeface="Helvetica Neue" panose="020B0604020202020204"/>
                <a:sym typeface="Helvetica Neue" panose="020B0604020202020204"/>
              </a:endParaRPr>
            </a:p>
          </p:txBody>
        </p:sp>
        <p:pic>
          <p:nvPicPr>
            <p:cNvPr id="15" name="图片 14">
              <a:extLst>
                <a:ext uri="{FF2B5EF4-FFF2-40B4-BE49-F238E27FC236}">
                  <a16:creationId xmlns:a16="http://schemas.microsoft.com/office/drawing/2014/main" id="{4C85A2EA-A60E-43B1-BF8E-ED445586FE69}"/>
                </a:ext>
              </a:extLst>
            </p:cNvPr>
            <p:cNvPicPr>
              <a:picLocks noChangeAspect="1"/>
            </p:cNvPicPr>
            <p:nvPr/>
          </p:nvPicPr>
          <p:blipFill>
            <a:blip r:embed="rId6"/>
            <a:stretch>
              <a:fillRect/>
            </a:stretch>
          </p:blipFill>
          <p:spPr>
            <a:xfrm>
              <a:off x="8036705" y="281066"/>
              <a:ext cx="1225888" cy="93780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750"/>
                                        <p:tgtEl>
                                          <p:spTgt spid="143"/>
                                        </p:tgtEl>
                                        <p:attrNameLst>
                                          <p:attrName>ppt_w</p:attrName>
                                        </p:attrNameLst>
                                      </p:cBhvr>
                                      <p:tavLst>
                                        <p:tav tm="0">
                                          <p:val>
                                            <p:fltVal val="0"/>
                                          </p:val>
                                        </p:tav>
                                        <p:tav tm="100000">
                                          <p:val>
                                            <p:strVal val="#ppt_w"/>
                                          </p:val>
                                        </p:tav>
                                      </p:tavLst>
                                    </p:anim>
                                    <p:anim calcmode="lin" valueType="num">
                                      <p:cBhvr additive="base">
                                        <p:cTn id="8" dur="750"/>
                                        <p:tgtEl>
                                          <p:spTgt spid="14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400"/>
                                  </p:stCondLst>
                                  <p:childTnLst>
                                    <p:set>
                                      <p:cBhvr>
                                        <p:cTn id="10" dur="1" fill="hold">
                                          <p:stCondLst>
                                            <p:cond delay="0"/>
                                          </p:stCondLst>
                                        </p:cTn>
                                        <p:tgtEl>
                                          <p:spTgt spid="138"/>
                                        </p:tgtEl>
                                        <p:attrNameLst>
                                          <p:attrName>style.visibility</p:attrName>
                                        </p:attrNameLst>
                                      </p:cBhvr>
                                      <p:to>
                                        <p:strVal val="visible"/>
                                      </p:to>
                                    </p:set>
                                    <p:anim calcmode="lin" valueType="num">
                                      <p:cBhvr additive="base">
                                        <p:cTn id="11" dur="750"/>
                                        <p:tgtEl>
                                          <p:spTgt spid="138"/>
                                        </p:tgtEl>
                                        <p:attrNameLst>
                                          <p:attrName>ppt_w</p:attrName>
                                        </p:attrNameLst>
                                      </p:cBhvr>
                                      <p:tavLst>
                                        <p:tav tm="0">
                                          <p:val>
                                            <p:fltVal val="0"/>
                                          </p:val>
                                        </p:tav>
                                        <p:tav tm="100000">
                                          <p:val>
                                            <p:strVal val="#ppt_w"/>
                                          </p:val>
                                        </p:tav>
                                      </p:tavLst>
                                    </p:anim>
                                    <p:anim calcmode="lin" valueType="num">
                                      <p:cBhvr additive="base">
                                        <p:cTn id="12" dur="750"/>
                                        <p:tgtEl>
                                          <p:spTgt spid="138"/>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600"/>
                                  </p:stCondLst>
                                  <p:childTnLst>
                                    <p:set>
                                      <p:cBhvr>
                                        <p:cTn id="14" dur="1" fill="hold">
                                          <p:stCondLst>
                                            <p:cond delay="0"/>
                                          </p:stCondLst>
                                        </p:cTn>
                                        <p:tgtEl>
                                          <p:spTgt spid="145"/>
                                        </p:tgtEl>
                                        <p:attrNameLst>
                                          <p:attrName>style.visibility</p:attrName>
                                        </p:attrNameLst>
                                      </p:cBhvr>
                                      <p:to>
                                        <p:strVal val="visible"/>
                                      </p:to>
                                    </p:set>
                                    <p:anim calcmode="lin" valueType="num">
                                      <p:cBhvr additive="base">
                                        <p:cTn id="15" dur="750"/>
                                        <p:tgtEl>
                                          <p:spTgt spid="145"/>
                                        </p:tgtEl>
                                        <p:attrNameLst>
                                          <p:attrName>ppt_w</p:attrName>
                                        </p:attrNameLst>
                                      </p:cBhvr>
                                      <p:tavLst>
                                        <p:tav tm="0">
                                          <p:val>
                                            <p:fltVal val="0"/>
                                          </p:val>
                                        </p:tav>
                                        <p:tav tm="100000">
                                          <p:val>
                                            <p:strVal val="#ppt_w"/>
                                          </p:val>
                                        </p:tav>
                                      </p:tavLst>
                                    </p:anim>
                                    <p:anim calcmode="lin" valueType="num">
                                      <p:cBhvr additive="base">
                                        <p:cTn id="16" dur="750"/>
                                        <p:tgtEl>
                                          <p:spTgt spid="145"/>
                                        </p:tgtEl>
                                        <p:attrNameLst>
                                          <p:attrName>ppt_h</p:attrName>
                                        </p:attrNameLst>
                                      </p:cBhvr>
                                      <p:tavLst>
                                        <p:tav tm="0">
                                          <p:val>
                                            <p:fltVal val="0"/>
                                          </p:val>
                                        </p:tav>
                                        <p:tav tm="100000">
                                          <p:val>
                                            <p:strVal val="#ppt_h"/>
                                          </p:val>
                                        </p:tav>
                                      </p:tavLst>
                                    </p:anim>
                                  </p:childTnLst>
                                </p:cTn>
                              </p:par>
                              <p:par>
                                <p:cTn id="17" presetID="53" presetClass="entr" presetSubtype="16" fill="hold" nodeType="withEffect">
                                  <p:stCondLst>
                                    <p:cond delay="140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randombar(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0"/>
          <p:cNvSpPr/>
          <p:nvPr/>
        </p:nvSpPr>
        <p:spPr>
          <a:xfrm>
            <a:off x="749794" y="630766"/>
            <a:ext cx="10693400" cy="5596467"/>
          </a:xfrm>
          <a:prstGeom prst="rect">
            <a:avLst/>
          </a:prstGeom>
          <a:solidFill>
            <a:srgbClr val="0C343D"/>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panose="020B0604020202020204"/>
              <a:buNone/>
              <a:tabLst/>
              <a:defRPr/>
            </a:pPr>
            <a:endParaRPr kumimoji="0" sz="24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243" name="Google Shape;243;p10"/>
          <p:cNvSpPr txBox="1"/>
          <p:nvPr/>
        </p:nvSpPr>
        <p:spPr>
          <a:xfrm>
            <a:off x="6155304" y="1262571"/>
            <a:ext cx="2501825" cy="120032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panose="020B0604020202020204"/>
              <a:buNone/>
              <a:tabLst/>
              <a:defRPr/>
            </a:pPr>
            <a:r>
              <a:rPr kumimoji="0" lang="zh-CN" altLang="en-US" sz="2400" b="0" i="0" u="none" strike="noStrike" kern="0" cap="none" spc="0" normalizeH="0" baseline="0" noProof="0" dirty="0">
                <a:ln>
                  <a:noFill/>
                </a:ln>
                <a:solidFill>
                  <a:srgbClr val="FFFFFF"/>
                </a:solidFill>
                <a:effectLst/>
                <a:uLnTx/>
                <a:uFillTx/>
                <a:latin typeface="华光仿宋二_CNKI" panose="02000500000000000000" pitchFamily="2" charset="-122"/>
                <a:ea typeface="华光仿宋二_CNKI" panose="02000500000000000000" pitchFamily="2" charset="-122"/>
                <a:cs typeface="Helvetica Neue" panose="020B0604020202020204"/>
                <a:sym typeface="Helvetica Neue" panose="020B0604020202020204"/>
              </a:rPr>
              <a:t>嵌入式芯片方面技术为国家所需</a:t>
            </a:r>
            <a:endParaRPr kumimoji="0" sz="2400" b="0" i="0" u="none" strike="noStrike" kern="0" cap="none" spc="0" normalizeH="0" baseline="0" noProof="0" dirty="0">
              <a:ln>
                <a:noFill/>
              </a:ln>
              <a:solidFill>
                <a:srgbClr val="FFFFFF"/>
              </a:solidFill>
              <a:effectLst/>
              <a:uLnTx/>
              <a:uFillTx/>
              <a:latin typeface="华光仿宋二_CNKI" panose="02000500000000000000" pitchFamily="2" charset="-122"/>
              <a:ea typeface="华光仿宋二_CNKI" panose="02000500000000000000" pitchFamily="2" charset="-122"/>
              <a:cs typeface="Helvetica Neue" panose="020B0604020202020204"/>
              <a:sym typeface="Helvetica Neue" panose="020B0604020202020204"/>
            </a:endParaRPr>
          </a:p>
        </p:txBody>
      </p:sp>
      <p:sp>
        <p:nvSpPr>
          <p:cNvPr id="249" name="Google Shape;249;p10"/>
          <p:cNvSpPr txBox="1"/>
          <p:nvPr/>
        </p:nvSpPr>
        <p:spPr>
          <a:xfrm>
            <a:off x="420821" y="163641"/>
            <a:ext cx="4662575"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panose="020B0604020202020204"/>
              <a:buNone/>
              <a:tabLst/>
              <a:defRPr/>
            </a:pPr>
            <a:r>
              <a:rPr kumimoji="0" lang="zh-CN" altLang="en-US" sz="2800" b="1" i="0" u="none" strike="noStrike" kern="0" cap="none" spc="0" normalizeH="0" baseline="0" noProof="0" dirty="0">
                <a:ln>
                  <a:noFill/>
                </a:ln>
                <a:solidFill>
                  <a:srgbClr val="000000"/>
                </a:solidFill>
                <a:effectLst/>
                <a:uLnTx/>
                <a:uFillTx/>
                <a:latin typeface="Helvetica Neue" panose="020B0604020202020204"/>
                <a:ea typeface="Helvetica Neue" panose="020B0604020202020204"/>
                <a:cs typeface="Helvetica Neue" panose="020B0604020202020204"/>
                <a:sym typeface="Helvetica Neue" panose="020B0604020202020204"/>
              </a:rPr>
              <a:t>创新性阐释</a:t>
            </a:r>
            <a:endParaRPr kumimoji="0" sz="2800" b="1" i="0" u="none" strike="noStrike" kern="0" cap="none" spc="0" normalizeH="0" baseline="0" noProof="0" dirty="0">
              <a:ln>
                <a:noFill/>
              </a:ln>
              <a:solidFill>
                <a:srgbClr val="000000"/>
              </a:solidFill>
              <a:effectLst/>
              <a:uLnTx/>
              <a:uFillTx/>
              <a:latin typeface="Helvetica Neue" panose="020B0604020202020204"/>
              <a:ea typeface="Helvetica Neue" panose="020B0604020202020204"/>
              <a:cs typeface="Helvetica Neue" panose="020B0604020202020204"/>
              <a:sym typeface="Helvetica Neue" panose="020B0604020202020204"/>
            </a:endParaRPr>
          </a:p>
        </p:txBody>
      </p:sp>
      <p:grpSp>
        <p:nvGrpSpPr>
          <p:cNvPr id="14" name="组合 13">
            <a:extLst>
              <a:ext uri="{FF2B5EF4-FFF2-40B4-BE49-F238E27FC236}">
                <a16:creationId xmlns:a16="http://schemas.microsoft.com/office/drawing/2014/main" id="{1A7722CA-D438-4F6D-95A6-605655AC1321}"/>
              </a:ext>
            </a:extLst>
          </p:cNvPr>
          <p:cNvGrpSpPr/>
          <p:nvPr/>
        </p:nvGrpSpPr>
        <p:grpSpPr>
          <a:xfrm>
            <a:off x="2326218" y="2652185"/>
            <a:ext cx="1722967" cy="1714500"/>
            <a:chOff x="2326218" y="2652185"/>
            <a:chExt cx="1722967" cy="1714500"/>
          </a:xfrm>
        </p:grpSpPr>
        <p:sp>
          <p:nvSpPr>
            <p:cNvPr id="245" name="Google Shape;245;p10"/>
            <p:cNvSpPr/>
            <p:nvPr/>
          </p:nvSpPr>
          <p:spPr>
            <a:xfrm>
              <a:off x="2326218" y="2652185"/>
              <a:ext cx="1722967" cy="17145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pic>
          <p:nvPicPr>
            <p:cNvPr id="3" name="图片 2">
              <a:extLst>
                <a:ext uri="{FF2B5EF4-FFF2-40B4-BE49-F238E27FC236}">
                  <a16:creationId xmlns:a16="http://schemas.microsoft.com/office/drawing/2014/main" id="{72DF951A-A16B-46E0-B94F-04A070A240EB}"/>
                </a:ext>
              </a:extLst>
            </p:cNvPr>
            <p:cNvPicPr>
              <a:picLocks noChangeAspect="1"/>
            </p:cNvPicPr>
            <p:nvPr/>
          </p:nvPicPr>
          <p:blipFill>
            <a:blip r:embed="rId3"/>
            <a:stretch>
              <a:fillRect/>
            </a:stretch>
          </p:blipFill>
          <p:spPr>
            <a:xfrm>
              <a:off x="2794038" y="3111650"/>
              <a:ext cx="787325" cy="787325"/>
            </a:xfrm>
            <a:prstGeom prst="rect">
              <a:avLst/>
            </a:prstGeom>
          </p:spPr>
        </p:pic>
      </p:grpSp>
      <p:sp>
        <p:nvSpPr>
          <p:cNvPr id="4" name="矩形 3">
            <a:extLst>
              <a:ext uri="{FF2B5EF4-FFF2-40B4-BE49-F238E27FC236}">
                <a16:creationId xmlns:a16="http://schemas.microsoft.com/office/drawing/2014/main" id="{A919BD44-D5D9-49D5-871C-884088B928A4}"/>
              </a:ext>
            </a:extLst>
          </p:cNvPr>
          <p:cNvSpPr/>
          <p:nvPr/>
        </p:nvSpPr>
        <p:spPr>
          <a:xfrm>
            <a:off x="1854264" y="4596427"/>
            <a:ext cx="2771781" cy="584775"/>
          </a:xfrm>
          <a:prstGeom prst="rect">
            <a:avLst/>
          </a:prstGeom>
          <a:noFill/>
        </p:spPr>
        <p:txBody>
          <a:bodyPr wrap="square" lIns="91440" tIns="45720" rIns="91440" bIns="45720">
            <a:spAutoFit/>
          </a:bodyPr>
          <a:lstStyle/>
          <a:p>
            <a:pPr algn="ctr"/>
            <a:r>
              <a:rPr lang="zh-CN" altLang="en-US"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市场没有特定物品的抓拍器，</a:t>
            </a:r>
            <a:endParaRPr lang="en-US" altLang="zh-CN"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algn="ctr"/>
            <a:r>
              <a:rPr lang="zh-CN" altLang="en-US"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亦无含文字处理功能的相机</a:t>
            </a:r>
          </a:p>
        </p:txBody>
      </p:sp>
      <p:grpSp>
        <p:nvGrpSpPr>
          <p:cNvPr id="15" name="组合 14">
            <a:extLst>
              <a:ext uri="{FF2B5EF4-FFF2-40B4-BE49-F238E27FC236}">
                <a16:creationId xmlns:a16="http://schemas.microsoft.com/office/drawing/2014/main" id="{139B9DDD-0723-40DB-8960-907E1B4F0083}"/>
              </a:ext>
            </a:extLst>
          </p:cNvPr>
          <p:cNvGrpSpPr/>
          <p:nvPr/>
        </p:nvGrpSpPr>
        <p:grpSpPr>
          <a:xfrm>
            <a:off x="5228148" y="2652174"/>
            <a:ext cx="1723063" cy="1714494"/>
            <a:chOff x="5228148" y="2652174"/>
            <a:chExt cx="1723063" cy="1714494"/>
          </a:xfrm>
        </p:grpSpPr>
        <p:sp>
          <p:nvSpPr>
            <p:cNvPr id="250" name="Google Shape;250;p10"/>
            <p:cNvSpPr/>
            <p:nvPr/>
          </p:nvSpPr>
          <p:spPr>
            <a:xfrm>
              <a:off x="5228148" y="2652174"/>
              <a:ext cx="1723063" cy="1714494"/>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pic>
          <p:nvPicPr>
            <p:cNvPr id="6" name="图片 5">
              <a:extLst>
                <a:ext uri="{FF2B5EF4-FFF2-40B4-BE49-F238E27FC236}">
                  <a16:creationId xmlns:a16="http://schemas.microsoft.com/office/drawing/2014/main" id="{0B98F227-2602-4028-8653-D5D3787C0E7C}"/>
                </a:ext>
              </a:extLst>
            </p:cNvPr>
            <p:cNvPicPr>
              <a:picLocks noChangeAspect="1"/>
            </p:cNvPicPr>
            <p:nvPr/>
          </p:nvPicPr>
          <p:blipFill>
            <a:blip r:embed="rId4"/>
            <a:stretch>
              <a:fillRect/>
            </a:stretch>
          </p:blipFill>
          <p:spPr>
            <a:xfrm>
              <a:off x="5652414" y="3061231"/>
              <a:ext cx="888161" cy="888161"/>
            </a:xfrm>
            <a:prstGeom prst="rect">
              <a:avLst/>
            </a:prstGeom>
          </p:spPr>
        </p:pic>
      </p:grpSp>
      <p:sp>
        <p:nvSpPr>
          <p:cNvPr id="7" name="矩形 6">
            <a:extLst>
              <a:ext uri="{FF2B5EF4-FFF2-40B4-BE49-F238E27FC236}">
                <a16:creationId xmlns:a16="http://schemas.microsoft.com/office/drawing/2014/main" id="{5B92112D-C922-476C-832F-F72E34DF1BFD}"/>
              </a:ext>
            </a:extLst>
          </p:cNvPr>
          <p:cNvSpPr/>
          <p:nvPr/>
        </p:nvSpPr>
        <p:spPr>
          <a:xfrm>
            <a:off x="4837019" y="4570543"/>
            <a:ext cx="2646879" cy="584775"/>
          </a:xfrm>
          <a:prstGeom prst="rect">
            <a:avLst/>
          </a:prstGeom>
          <a:noFill/>
        </p:spPr>
        <p:txBody>
          <a:bodyPr wrap="none" lIns="91440" tIns="45720" rIns="91440" bIns="45720">
            <a:spAutoFit/>
          </a:bodyPr>
          <a:lstStyle/>
          <a:p>
            <a:pPr algn="ctr"/>
            <a:r>
              <a:rPr lang="zh-CN" altLang="en-US"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应用市场无含自动拍照功能</a:t>
            </a:r>
            <a:endParaRPr lang="en-US" altLang="zh-CN"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algn="ctr"/>
            <a:r>
              <a:rPr lang="zh-CN" altLang="en-US"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的笔记处理器</a:t>
            </a:r>
          </a:p>
        </p:txBody>
      </p:sp>
      <p:grpSp>
        <p:nvGrpSpPr>
          <p:cNvPr id="16" name="组合 15">
            <a:extLst>
              <a:ext uri="{FF2B5EF4-FFF2-40B4-BE49-F238E27FC236}">
                <a16:creationId xmlns:a16="http://schemas.microsoft.com/office/drawing/2014/main" id="{8594E0DE-FDE2-4643-97A4-B22B27BBFFE0}"/>
              </a:ext>
            </a:extLst>
          </p:cNvPr>
          <p:cNvGrpSpPr/>
          <p:nvPr/>
        </p:nvGrpSpPr>
        <p:grpSpPr>
          <a:xfrm>
            <a:off x="8130106" y="2652174"/>
            <a:ext cx="1723063" cy="1714494"/>
            <a:chOff x="8130106" y="2652174"/>
            <a:chExt cx="1723063" cy="1714494"/>
          </a:xfrm>
        </p:grpSpPr>
        <p:sp>
          <p:nvSpPr>
            <p:cNvPr id="251" name="Google Shape;251;p10"/>
            <p:cNvSpPr/>
            <p:nvPr/>
          </p:nvSpPr>
          <p:spPr>
            <a:xfrm>
              <a:off x="8130106" y="2652174"/>
              <a:ext cx="1723063" cy="1714494"/>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pic>
          <p:nvPicPr>
            <p:cNvPr id="12" name="图片 11">
              <a:extLst>
                <a:ext uri="{FF2B5EF4-FFF2-40B4-BE49-F238E27FC236}">
                  <a16:creationId xmlns:a16="http://schemas.microsoft.com/office/drawing/2014/main" id="{3157B525-D271-4954-9819-12111DD18FA4}"/>
                </a:ext>
              </a:extLst>
            </p:cNvPr>
            <p:cNvPicPr>
              <a:picLocks noChangeAspect="1"/>
            </p:cNvPicPr>
            <p:nvPr/>
          </p:nvPicPr>
          <p:blipFill>
            <a:blip r:embed="rId5"/>
            <a:stretch>
              <a:fillRect/>
            </a:stretch>
          </p:blipFill>
          <p:spPr>
            <a:xfrm>
              <a:off x="8620162" y="3133836"/>
              <a:ext cx="742950" cy="742950"/>
            </a:xfrm>
            <a:prstGeom prst="rect">
              <a:avLst/>
            </a:prstGeom>
          </p:spPr>
        </p:pic>
      </p:grpSp>
      <p:sp>
        <p:nvSpPr>
          <p:cNvPr id="13" name="矩形 12">
            <a:extLst>
              <a:ext uri="{FF2B5EF4-FFF2-40B4-BE49-F238E27FC236}">
                <a16:creationId xmlns:a16="http://schemas.microsoft.com/office/drawing/2014/main" id="{420D0C80-94CD-43FA-9ABA-3F6ED817725C}"/>
              </a:ext>
            </a:extLst>
          </p:cNvPr>
          <p:cNvSpPr/>
          <p:nvPr/>
        </p:nvSpPr>
        <p:spPr>
          <a:xfrm>
            <a:off x="7406217" y="4555942"/>
            <a:ext cx="3262432" cy="830997"/>
          </a:xfrm>
          <a:prstGeom prst="rect">
            <a:avLst/>
          </a:prstGeom>
          <a:noFill/>
        </p:spPr>
        <p:txBody>
          <a:bodyPr wrap="none" lIns="91440" tIns="45720" rIns="91440" bIns="45720">
            <a:spAutoFit/>
          </a:bodyPr>
          <a:lstStyle/>
          <a:p>
            <a:pPr algn="ctr"/>
            <a:r>
              <a:rPr lang="zh-CN" altLang="en-US"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“站在巨人肩膀”学习机器视觉代码</a:t>
            </a:r>
            <a:endParaRPr lang="en-US" altLang="zh-CN"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algn="ctr"/>
            <a:r>
              <a:rPr lang="zh-CN" altLang="en-US" sz="1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“看得远”实现脑海中预设的功能</a:t>
            </a:r>
            <a:endParaRPr lang="en-US" altLang="zh-CN" sz="1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algn="ctr"/>
            <a:r>
              <a:rPr lang="zh-CN" altLang="en-US" sz="1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发展空间大</a:t>
            </a:r>
          </a:p>
        </p:txBody>
      </p:sp>
      <p:pic>
        <p:nvPicPr>
          <p:cNvPr id="19" name="图片 18">
            <a:extLst>
              <a:ext uri="{FF2B5EF4-FFF2-40B4-BE49-F238E27FC236}">
                <a16:creationId xmlns:a16="http://schemas.microsoft.com/office/drawing/2014/main" id="{1E8F44D5-7EE2-4274-BF68-4C68C8C6012F}"/>
              </a:ext>
            </a:extLst>
          </p:cNvPr>
          <p:cNvPicPr>
            <a:picLocks noChangeAspect="1"/>
          </p:cNvPicPr>
          <p:nvPr/>
        </p:nvPicPr>
        <p:blipFill>
          <a:blip r:embed="rId6"/>
          <a:stretch>
            <a:fillRect/>
          </a:stretch>
        </p:blipFill>
        <p:spPr>
          <a:xfrm>
            <a:off x="3825202" y="1078962"/>
            <a:ext cx="1905000" cy="1181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anim calcmode="lin" valueType="num">
                                      <p:cBhvr>
                                        <p:cTn id="35" dur="1000" fill="hold"/>
                                        <p:tgtEl>
                                          <p:spTgt spid="19"/>
                                        </p:tgtEl>
                                        <p:attrNameLst>
                                          <p:attrName>style.rotation</p:attrName>
                                        </p:attrNameLst>
                                      </p:cBhvr>
                                      <p:tavLst>
                                        <p:tav tm="0">
                                          <p:val>
                                            <p:fltVal val="90"/>
                                          </p:val>
                                        </p:tav>
                                        <p:tav tm="100000">
                                          <p:val>
                                            <p:fltVal val="0"/>
                                          </p:val>
                                        </p:tav>
                                      </p:tavLst>
                                    </p:anim>
                                    <p:animEffect transition="in" filter="fade">
                                      <p:cBhvr>
                                        <p:cTn id="36" dur="1000"/>
                                        <p:tgtEl>
                                          <p:spTgt spid="19"/>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243"/>
                                        </p:tgtEl>
                                        <p:attrNameLst>
                                          <p:attrName>style.visibility</p:attrName>
                                        </p:attrNameLst>
                                      </p:cBhvr>
                                      <p:to>
                                        <p:strVal val="visible"/>
                                      </p:to>
                                    </p:set>
                                    <p:anim calcmode="lin" valueType="num">
                                      <p:cBhvr>
                                        <p:cTn id="39" dur="1000" fill="hold"/>
                                        <p:tgtEl>
                                          <p:spTgt spid="243"/>
                                        </p:tgtEl>
                                        <p:attrNameLst>
                                          <p:attrName>ppt_w</p:attrName>
                                        </p:attrNameLst>
                                      </p:cBhvr>
                                      <p:tavLst>
                                        <p:tav tm="0">
                                          <p:val>
                                            <p:fltVal val="0"/>
                                          </p:val>
                                        </p:tav>
                                        <p:tav tm="100000">
                                          <p:val>
                                            <p:strVal val="#ppt_w"/>
                                          </p:val>
                                        </p:tav>
                                      </p:tavLst>
                                    </p:anim>
                                    <p:anim calcmode="lin" valueType="num">
                                      <p:cBhvr>
                                        <p:cTn id="40" dur="1000" fill="hold"/>
                                        <p:tgtEl>
                                          <p:spTgt spid="243"/>
                                        </p:tgtEl>
                                        <p:attrNameLst>
                                          <p:attrName>ppt_h</p:attrName>
                                        </p:attrNameLst>
                                      </p:cBhvr>
                                      <p:tavLst>
                                        <p:tav tm="0">
                                          <p:val>
                                            <p:fltVal val="0"/>
                                          </p:val>
                                        </p:tav>
                                        <p:tav tm="100000">
                                          <p:val>
                                            <p:strVal val="#ppt_h"/>
                                          </p:val>
                                        </p:tav>
                                      </p:tavLst>
                                    </p:anim>
                                    <p:anim calcmode="lin" valueType="num">
                                      <p:cBhvr>
                                        <p:cTn id="41" dur="1000" fill="hold"/>
                                        <p:tgtEl>
                                          <p:spTgt spid="243"/>
                                        </p:tgtEl>
                                        <p:attrNameLst>
                                          <p:attrName>style.rotation</p:attrName>
                                        </p:attrNameLst>
                                      </p:cBhvr>
                                      <p:tavLst>
                                        <p:tav tm="0">
                                          <p:val>
                                            <p:fltVal val="90"/>
                                          </p:val>
                                        </p:tav>
                                        <p:tav tm="100000">
                                          <p:val>
                                            <p:fltVal val="0"/>
                                          </p:val>
                                        </p:tav>
                                      </p:tavLst>
                                    </p:anim>
                                    <p:animEffect transition="in" filter="fade">
                                      <p:cBhvr>
                                        <p:cTn id="42"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4" grpId="0"/>
      <p:bldP spid="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9"/>
          <p:cNvSpPr/>
          <p:nvPr/>
        </p:nvSpPr>
        <p:spPr>
          <a:xfrm>
            <a:off x="0" y="2811625"/>
            <a:ext cx="12192000" cy="40464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232" name="Google Shape;232;p9"/>
          <p:cNvSpPr/>
          <p:nvPr/>
        </p:nvSpPr>
        <p:spPr>
          <a:xfrm>
            <a:off x="4445000" y="1610084"/>
            <a:ext cx="3302100" cy="2334900"/>
          </a:xfrm>
          <a:prstGeom prst="diamond">
            <a:avLst/>
          </a:prstGeom>
          <a:solidFill>
            <a:srgbClr val="0C343D"/>
          </a:solidFill>
          <a:ln w="76200" cap="flat" cmpd="sng">
            <a:solidFill>
              <a:srgbClr val="D0E0E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233" name="Google Shape;233;p9"/>
          <p:cNvSpPr/>
          <p:nvPr/>
        </p:nvSpPr>
        <p:spPr>
          <a:xfrm>
            <a:off x="4612937" y="4143404"/>
            <a:ext cx="2986500"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zh-CN" altLang="en-US"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可行性分许</a:t>
            </a:r>
            <a:endParaRPr lang="en-US" altLang="zh-CN" sz="32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altLang="zh-CN" sz="20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FEASIBILITY ANALYSIS</a:t>
            </a:r>
            <a:endParaRPr sz="2000" b="0" i="0" u="none" strike="noStrike" cap="none"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lvl="0" algn="ctr">
              <a:lnSpc>
                <a:spcPct val="150000"/>
              </a:lnSpc>
              <a:buSzPts val="1000"/>
            </a:pPr>
            <a:r>
              <a:rPr lang="zh-CN" altLang="en-US"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面向项目关键科学、技术</a:t>
            </a:r>
            <a:endParaRPr lang="en-US" altLang="zh-CN"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lvl="0" algn="ctr">
              <a:lnSpc>
                <a:spcPct val="150000"/>
              </a:lnSpc>
              <a:buSzPts val="1000"/>
            </a:pPr>
            <a:r>
              <a:rPr lang="zh-CN" altLang="en-US"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及瓶颈问题的具体解决思路</a:t>
            </a:r>
          </a:p>
        </p:txBody>
      </p:sp>
      <p:sp>
        <p:nvSpPr>
          <p:cNvPr id="234" name="Google Shape;234;p9"/>
          <p:cNvSpPr/>
          <p:nvPr/>
        </p:nvSpPr>
        <p:spPr>
          <a:xfrm>
            <a:off x="5741446" y="2505065"/>
            <a:ext cx="351101" cy="547479"/>
          </a:xfrm>
          <a:custGeom>
            <a:avLst/>
            <a:gdLst/>
            <a:ahLst/>
            <a:cxnLst/>
            <a:rect l="l" t="t" r="r" b="b"/>
            <a:pathLst>
              <a:path w="1350388" h="2105689" extrusionOk="0">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sp>
        <p:nvSpPr>
          <p:cNvPr id="235" name="Google Shape;235;p9"/>
          <p:cNvSpPr/>
          <p:nvPr/>
        </p:nvSpPr>
        <p:spPr>
          <a:xfrm>
            <a:off x="6111048" y="2494053"/>
            <a:ext cx="325651" cy="557851"/>
          </a:xfrm>
          <a:custGeom>
            <a:avLst/>
            <a:gdLst/>
            <a:ahLst/>
            <a:cxnLst/>
            <a:rect l="l" t="t" r="r" b="b"/>
            <a:pathLst>
              <a:path w="1252502" h="2145581" extrusionOk="0">
                <a:moveTo>
                  <a:pt x="535419" y="379"/>
                </a:moveTo>
                <a:cubicBezTo>
                  <a:pt x="630625" y="-1835"/>
                  <a:pt x="720513" y="5633"/>
                  <a:pt x="805084" y="22788"/>
                </a:cubicBezTo>
                <a:cubicBezTo>
                  <a:pt x="889655" y="39943"/>
                  <a:pt x="962831" y="70961"/>
                  <a:pt x="1024613" y="115841"/>
                </a:cubicBezTo>
                <a:cubicBezTo>
                  <a:pt x="1080762" y="158887"/>
                  <a:pt x="1125706" y="208008"/>
                  <a:pt x="1159446" y="263207"/>
                </a:cubicBezTo>
                <a:cubicBezTo>
                  <a:pt x="1193186" y="318407"/>
                  <a:pt x="1216101" y="376645"/>
                  <a:pt x="1228191" y="437920"/>
                </a:cubicBezTo>
                <a:cubicBezTo>
                  <a:pt x="1229774" y="455834"/>
                  <a:pt x="1231167" y="473179"/>
                  <a:pt x="1232369" y="489955"/>
                </a:cubicBezTo>
                <a:cubicBezTo>
                  <a:pt x="1233572" y="506728"/>
                  <a:pt x="1234205" y="524833"/>
                  <a:pt x="1234268" y="544265"/>
                </a:cubicBezTo>
                <a:cubicBezTo>
                  <a:pt x="1233762" y="635611"/>
                  <a:pt x="1213505" y="723347"/>
                  <a:pt x="1173499" y="807475"/>
                </a:cubicBezTo>
                <a:cubicBezTo>
                  <a:pt x="1133492" y="891602"/>
                  <a:pt x="1076774" y="961867"/>
                  <a:pt x="1003344" y="1018269"/>
                </a:cubicBezTo>
                <a:cubicBezTo>
                  <a:pt x="1084180" y="1070682"/>
                  <a:pt x="1145836" y="1142086"/>
                  <a:pt x="1188311" y="1232481"/>
                </a:cubicBezTo>
                <a:cubicBezTo>
                  <a:pt x="1230787" y="1322876"/>
                  <a:pt x="1252183" y="1418588"/>
                  <a:pt x="1252499" y="1519617"/>
                </a:cubicBezTo>
                <a:cubicBezTo>
                  <a:pt x="1252752" y="1607606"/>
                  <a:pt x="1234775" y="1693695"/>
                  <a:pt x="1198566" y="1777887"/>
                </a:cubicBezTo>
                <a:cubicBezTo>
                  <a:pt x="1162358" y="1862078"/>
                  <a:pt x="1106399" y="1936015"/>
                  <a:pt x="1030690" y="1999696"/>
                </a:cubicBezTo>
                <a:cubicBezTo>
                  <a:pt x="960995" y="2053629"/>
                  <a:pt x="880096" y="2091609"/>
                  <a:pt x="787992" y="2113639"/>
                </a:cubicBezTo>
                <a:cubicBezTo>
                  <a:pt x="695889" y="2135668"/>
                  <a:pt x="600557" y="2146302"/>
                  <a:pt x="501996" y="2145543"/>
                </a:cubicBezTo>
                <a:cubicBezTo>
                  <a:pt x="462559" y="2145606"/>
                  <a:pt x="419894" y="2144720"/>
                  <a:pt x="374000" y="2142884"/>
                </a:cubicBezTo>
                <a:cubicBezTo>
                  <a:pt x="328107" y="2141048"/>
                  <a:pt x="287720" y="2137884"/>
                  <a:pt x="252841" y="2133389"/>
                </a:cubicBezTo>
                <a:cubicBezTo>
                  <a:pt x="229672" y="2130286"/>
                  <a:pt x="206124" y="2126616"/>
                  <a:pt x="182196" y="2122375"/>
                </a:cubicBezTo>
                <a:cubicBezTo>
                  <a:pt x="158268" y="2118133"/>
                  <a:pt x="136240" y="2113702"/>
                  <a:pt x="116110" y="2109081"/>
                </a:cubicBezTo>
                <a:lnTo>
                  <a:pt x="76609" y="2096927"/>
                </a:lnTo>
                <a:cubicBezTo>
                  <a:pt x="45782" y="2089837"/>
                  <a:pt x="23879" y="2074392"/>
                  <a:pt x="10902" y="2050591"/>
                </a:cubicBezTo>
                <a:cubicBezTo>
                  <a:pt x="-2075" y="2026789"/>
                  <a:pt x="-3467" y="2000708"/>
                  <a:pt x="6725" y="1972350"/>
                </a:cubicBezTo>
                <a:lnTo>
                  <a:pt x="6725" y="1966273"/>
                </a:lnTo>
                <a:cubicBezTo>
                  <a:pt x="15144" y="1943041"/>
                  <a:pt x="30209" y="1925696"/>
                  <a:pt x="51922" y="1914239"/>
                </a:cubicBezTo>
                <a:cubicBezTo>
                  <a:pt x="73634" y="1902781"/>
                  <a:pt x="97056" y="1899869"/>
                  <a:pt x="122187" y="1905504"/>
                </a:cubicBezTo>
                <a:cubicBezTo>
                  <a:pt x="148710" y="1911706"/>
                  <a:pt x="176183" y="1917530"/>
                  <a:pt x="204605" y="1922974"/>
                </a:cubicBezTo>
                <a:cubicBezTo>
                  <a:pt x="233027" y="1928418"/>
                  <a:pt x="258222" y="1932723"/>
                  <a:pt x="280187" y="1935887"/>
                </a:cubicBezTo>
                <a:cubicBezTo>
                  <a:pt x="313610" y="1940509"/>
                  <a:pt x="351591" y="1944180"/>
                  <a:pt x="394130" y="1946903"/>
                </a:cubicBezTo>
                <a:cubicBezTo>
                  <a:pt x="436669" y="1949624"/>
                  <a:pt x="474650" y="1951017"/>
                  <a:pt x="508073" y="1951080"/>
                </a:cubicBezTo>
                <a:cubicBezTo>
                  <a:pt x="588213" y="1951523"/>
                  <a:pt x="663415" y="1943800"/>
                  <a:pt x="733680" y="1927911"/>
                </a:cubicBezTo>
                <a:cubicBezTo>
                  <a:pt x="803944" y="1912023"/>
                  <a:pt x="862435" y="1885310"/>
                  <a:pt x="909152" y="1847772"/>
                </a:cubicBezTo>
                <a:cubicBezTo>
                  <a:pt x="958970" y="1807196"/>
                  <a:pt x="995305" y="1757694"/>
                  <a:pt x="1018157" y="1699267"/>
                </a:cubicBezTo>
                <a:cubicBezTo>
                  <a:pt x="1041009" y="1640840"/>
                  <a:pt x="1052277" y="1579943"/>
                  <a:pt x="1051960" y="1516578"/>
                </a:cubicBezTo>
                <a:cubicBezTo>
                  <a:pt x="1051264" y="1429792"/>
                  <a:pt x="1029108" y="1351171"/>
                  <a:pt x="985493" y="1280715"/>
                </a:cubicBezTo>
                <a:cubicBezTo>
                  <a:pt x="941878" y="1210262"/>
                  <a:pt x="880982" y="1167344"/>
                  <a:pt x="802805" y="1151962"/>
                </a:cubicBezTo>
                <a:cubicBezTo>
                  <a:pt x="708486" y="1141770"/>
                  <a:pt x="609988" y="1135566"/>
                  <a:pt x="507313" y="1133350"/>
                </a:cubicBezTo>
                <a:cubicBezTo>
                  <a:pt x="404638" y="1131135"/>
                  <a:pt x="307660" y="1130249"/>
                  <a:pt x="216379" y="1130692"/>
                </a:cubicBezTo>
                <a:lnTo>
                  <a:pt x="155610" y="1130692"/>
                </a:lnTo>
                <a:cubicBezTo>
                  <a:pt x="140544" y="1130819"/>
                  <a:pt x="127377" y="1129046"/>
                  <a:pt x="116110" y="1125374"/>
                </a:cubicBezTo>
                <a:cubicBezTo>
                  <a:pt x="104842" y="1121703"/>
                  <a:pt x="94714" y="1115373"/>
                  <a:pt x="85725" y="1106384"/>
                </a:cubicBezTo>
                <a:cubicBezTo>
                  <a:pt x="67494" y="1088154"/>
                  <a:pt x="58379" y="1063846"/>
                  <a:pt x="58379" y="1033461"/>
                </a:cubicBezTo>
                <a:cubicBezTo>
                  <a:pt x="59075" y="1004152"/>
                  <a:pt x="68317" y="980732"/>
                  <a:pt x="86105" y="963197"/>
                </a:cubicBezTo>
                <a:cubicBezTo>
                  <a:pt x="103892" y="945661"/>
                  <a:pt x="126048" y="936673"/>
                  <a:pt x="152571" y="936229"/>
                </a:cubicBezTo>
                <a:lnTo>
                  <a:pt x="395649" y="936229"/>
                </a:lnTo>
                <a:cubicBezTo>
                  <a:pt x="419830" y="936167"/>
                  <a:pt x="443632" y="936294"/>
                  <a:pt x="467054" y="936610"/>
                </a:cubicBezTo>
                <a:cubicBezTo>
                  <a:pt x="490475" y="936926"/>
                  <a:pt x="514276" y="937812"/>
                  <a:pt x="538458" y="939268"/>
                </a:cubicBezTo>
                <a:cubicBezTo>
                  <a:pt x="545041" y="935723"/>
                  <a:pt x="553143" y="933699"/>
                  <a:pt x="562766" y="933191"/>
                </a:cubicBezTo>
                <a:cubicBezTo>
                  <a:pt x="639234" y="927621"/>
                  <a:pt x="714183" y="917493"/>
                  <a:pt x="787613" y="902806"/>
                </a:cubicBezTo>
                <a:cubicBezTo>
                  <a:pt x="864587" y="884386"/>
                  <a:pt x="925610" y="840707"/>
                  <a:pt x="970680" y="771771"/>
                </a:cubicBezTo>
                <a:cubicBezTo>
                  <a:pt x="1015751" y="702837"/>
                  <a:pt x="1038793" y="628014"/>
                  <a:pt x="1039806" y="547305"/>
                </a:cubicBezTo>
                <a:cubicBezTo>
                  <a:pt x="1039553" y="497677"/>
                  <a:pt x="1027905" y="448807"/>
                  <a:pt x="1004863" y="400698"/>
                </a:cubicBezTo>
                <a:cubicBezTo>
                  <a:pt x="981822" y="352589"/>
                  <a:pt x="948905" y="311315"/>
                  <a:pt x="906113" y="276882"/>
                </a:cubicBezTo>
                <a:cubicBezTo>
                  <a:pt x="862688" y="246813"/>
                  <a:pt x="809008" y="225670"/>
                  <a:pt x="745074" y="213453"/>
                </a:cubicBezTo>
                <a:cubicBezTo>
                  <a:pt x="681139" y="201235"/>
                  <a:pt x="612267" y="196046"/>
                  <a:pt x="538458" y="197879"/>
                </a:cubicBezTo>
                <a:cubicBezTo>
                  <a:pt x="472434" y="199525"/>
                  <a:pt x="400903" y="203830"/>
                  <a:pt x="323865" y="210794"/>
                </a:cubicBezTo>
                <a:cubicBezTo>
                  <a:pt x="246827" y="217757"/>
                  <a:pt x="177575" y="226618"/>
                  <a:pt x="116110" y="237382"/>
                </a:cubicBezTo>
                <a:cubicBezTo>
                  <a:pt x="89523" y="241369"/>
                  <a:pt x="65975" y="235673"/>
                  <a:pt x="45465" y="220289"/>
                </a:cubicBezTo>
                <a:cubicBezTo>
                  <a:pt x="24955" y="204907"/>
                  <a:pt x="12042" y="183257"/>
                  <a:pt x="6725" y="155342"/>
                </a:cubicBezTo>
                <a:cubicBezTo>
                  <a:pt x="5142" y="142998"/>
                  <a:pt x="5269" y="130464"/>
                  <a:pt x="7104" y="117740"/>
                </a:cubicBezTo>
                <a:cubicBezTo>
                  <a:pt x="8940" y="105016"/>
                  <a:pt x="12865" y="93243"/>
                  <a:pt x="18878" y="82419"/>
                </a:cubicBezTo>
                <a:cubicBezTo>
                  <a:pt x="26601" y="70326"/>
                  <a:pt x="36223" y="61086"/>
                  <a:pt x="47744" y="54692"/>
                </a:cubicBezTo>
                <a:cubicBezTo>
                  <a:pt x="59265" y="48298"/>
                  <a:pt x="71925" y="44374"/>
                  <a:pt x="85725" y="42918"/>
                </a:cubicBezTo>
                <a:cubicBezTo>
                  <a:pt x="148520" y="32031"/>
                  <a:pt x="220431" y="22661"/>
                  <a:pt x="301456" y="14813"/>
                </a:cubicBezTo>
                <a:cubicBezTo>
                  <a:pt x="382483" y="6962"/>
                  <a:pt x="460470" y="2153"/>
                  <a:pt x="535419" y="37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B7B7B7"/>
              </a:solidFill>
              <a:latin typeface="Arial" panose="020B0604020202020204"/>
              <a:ea typeface="Arial" panose="020B0604020202020204"/>
              <a:cs typeface="Arial" panose="020B0604020202020204"/>
              <a:sym typeface="Arial" panose="020B0604020202020204"/>
            </a:endParaRPr>
          </a:p>
        </p:txBody>
      </p:sp>
      <p:grpSp>
        <p:nvGrpSpPr>
          <p:cNvPr id="7" name="组合 6">
            <a:extLst>
              <a:ext uri="{FF2B5EF4-FFF2-40B4-BE49-F238E27FC236}">
                <a16:creationId xmlns:a16="http://schemas.microsoft.com/office/drawing/2014/main" id="{19392170-7726-4DC0-93AC-C4A63182296B}"/>
              </a:ext>
            </a:extLst>
          </p:cNvPr>
          <p:cNvGrpSpPr/>
          <p:nvPr/>
        </p:nvGrpSpPr>
        <p:grpSpPr>
          <a:xfrm>
            <a:off x="536043" y="281066"/>
            <a:ext cx="8726550" cy="937804"/>
            <a:chOff x="536043" y="281066"/>
            <a:chExt cx="8726550" cy="937804"/>
          </a:xfrm>
        </p:grpSpPr>
        <p:sp>
          <p:nvSpPr>
            <p:cNvPr id="8" name="Google Shape;144;p4">
              <a:extLst>
                <a:ext uri="{FF2B5EF4-FFF2-40B4-BE49-F238E27FC236}">
                  <a16:creationId xmlns:a16="http://schemas.microsoft.com/office/drawing/2014/main" id="{C3F7A825-60B5-4038-9C24-4DF7F73F2DDA}"/>
                </a:ext>
              </a:extLst>
            </p:cNvPr>
            <p:cNvSpPr txBox="1"/>
            <p:nvPr/>
          </p:nvSpPr>
          <p:spPr>
            <a:xfrm>
              <a:off x="536043" y="379872"/>
              <a:ext cx="7751745" cy="74019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dirty="0">
                  <a:latin typeface="Century Gothic" panose="020B0502020202020204" pitchFamily="34" charset="0"/>
                  <a:ea typeface="Helvetica Neue" panose="020B0604020202020204"/>
                  <a:cs typeface="Helvetica Neue" panose="020B0604020202020204"/>
                  <a:sym typeface="Helvetica Neue" panose="020B0604020202020204"/>
                </a:rPr>
                <a:t>Where there is a wish, there is a way!</a:t>
              </a:r>
              <a:endParaRPr sz="3200" b="1" i="0" u="none" strike="noStrike" cap="none" dirty="0">
                <a:solidFill>
                  <a:srgbClr val="000000"/>
                </a:solidFill>
                <a:latin typeface="Century Gothic" panose="020B0502020202020204" pitchFamily="34" charset="0"/>
                <a:ea typeface="Helvetica Neue" panose="020B0604020202020204"/>
                <a:cs typeface="Helvetica Neue" panose="020B0604020202020204"/>
                <a:sym typeface="Helvetica Neue" panose="020B0604020202020204"/>
              </a:endParaRPr>
            </a:p>
          </p:txBody>
        </p:sp>
        <p:pic>
          <p:nvPicPr>
            <p:cNvPr id="9" name="图片 8">
              <a:extLst>
                <a:ext uri="{FF2B5EF4-FFF2-40B4-BE49-F238E27FC236}">
                  <a16:creationId xmlns:a16="http://schemas.microsoft.com/office/drawing/2014/main" id="{3A0A5388-4940-4896-ADC2-3B31E7543983}"/>
                </a:ext>
              </a:extLst>
            </p:cNvPr>
            <p:cNvPicPr>
              <a:picLocks noChangeAspect="1"/>
            </p:cNvPicPr>
            <p:nvPr/>
          </p:nvPicPr>
          <p:blipFill>
            <a:blip r:embed="rId3"/>
            <a:stretch>
              <a:fillRect/>
            </a:stretch>
          </p:blipFill>
          <p:spPr>
            <a:xfrm>
              <a:off x="8036705" y="281066"/>
              <a:ext cx="1225888" cy="93780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6"/>
          <p:cNvSpPr/>
          <p:nvPr/>
        </p:nvSpPr>
        <p:spPr>
          <a:xfrm>
            <a:off x="-14875" y="3719100"/>
            <a:ext cx="12192000" cy="31389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 name="组合 31">
            <a:extLst>
              <a:ext uri="{FF2B5EF4-FFF2-40B4-BE49-F238E27FC236}">
                <a16:creationId xmlns:a16="http://schemas.microsoft.com/office/drawing/2014/main" id="{B465F181-5589-467A-99D5-E164F3F31FF3}"/>
              </a:ext>
            </a:extLst>
          </p:cNvPr>
          <p:cNvGrpSpPr/>
          <p:nvPr/>
        </p:nvGrpSpPr>
        <p:grpSpPr>
          <a:xfrm>
            <a:off x="536043" y="281066"/>
            <a:ext cx="8726550" cy="937804"/>
            <a:chOff x="536043" y="281066"/>
            <a:chExt cx="8726550" cy="937804"/>
          </a:xfrm>
        </p:grpSpPr>
        <p:sp>
          <p:nvSpPr>
            <p:cNvPr id="33" name="Google Shape;144;p4">
              <a:extLst>
                <a:ext uri="{FF2B5EF4-FFF2-40B4-BE49-F238E27FC236}">
                  <a16:creationId xmlns:a16="http://schemas.microsoft.com/office/drawing/2014/main" id="{EC1C6FBB-E304-4E9C-AE4F-675DE8B2EC89}"/>
                </a:ext>
              </a:extLst>
            </p:cNvPr>
            <p:cNvSpPr txBox="1"/>
            <p:nvPr/>
          </p:nvSpPr>
          <p:spPr>
            <a:xfrm>
              <a:off x="536043" y="379872"/>
              <a:ext cx="7751745" cy="74019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dirty="0">
                  <a:latin typeface="Century Gothic" panose="020B0502020202020204" pitchFamily="34" charset="0"/>
                  <a:ea typeface="Helvetica Neue" panose="020B0604020202020204"/>
                  <a:cs typeface="Helvetica Neue" panose="020B0604020202020204"/>
                  <a:sym typeface="Helvetica Neue" panose="020B0604020202020204"/>
                </a:rPr>
                <a:t>Where there is a wish, there is a way!</a:t>
              </a:r>
              <a:endParaRPr sz="3200" b="1" i="0" u="none" strike="noStrike" cap="none" dirty="0">
                <a:solidFill>
                  <a:srgbClr val="000000"/>
                </a:solidFill>
                <a:latin typeface="Century Gothic" panose="020B0502020202020204" pitchFamily="34" charset="0"/>
                <a:ea typeface="Helvetica Neue" panose="020B0604020202020204"/>
                <a:cs typeface="Helvetica Neue" panose="020B0604020202020204"/>
                <a:sym typeface="Helvetica Neue" panose="020B0604020202020204"/>
              </a:endParaRPr>
            </a:p>
          </p:txBody>
        </p:sp>
        <p:pic>
          <p:nvPicPr>
            <p:cNvPr id="34" name="图片 33">
              <a:extLst>
                <a:ext uri="{FF2B5EF4-FFF2-40B4-BE49-F238E27FC236}">
                  <a16:creationId xmlns:a16="http://schemas.microsoft.com/office/drawing/2014/main" id="{99F7A322-3D0D-42C3-83B2-8F5C63A1B34F}"/>
                </a:ext>
              </a:extLst>
            </p:cNvPr>
            <p:cNvPicPr>
              <a:picLocks noChangeAspect="1"/>
            </p:cNvPicPr>
            <p:nvPr/>
          </p:nvPicPr>
          <p:blipFill>
            <a:blip r:embed="rId3"/>
            <a:stretch>
              <a:fillRect/>
            </a:stretch>
          </p:blipFill>
          <p:spPr>
            <a:xfrm>
              <a:off x="8036705" y="281066"/>
              <a:ext cx="1225888" cy="937804"/>
            </a:xfrm>
            <a:prstGeom prst="rect">
              <a:avLst/>
            </a:prstGeom>
          </p:spPr>
        </p:pic>
      </p:grpSp>
      <p:grpSp>
        <p:nvGrpSpPr>
          <p:cNvPr id="176" name="Google Shape;176;p6"/>
          <p:cNvGrpSpPr/>
          <p:nvPr/>
        </p:nvGrpSpPr>
        <p:grpSpPr>
          <a:xfrm>
            <a:off x="2257586" y="1437003"/>
            <a:ext cx="2946400" cy="2564326"/>
            <a:chOff x="1048587" y="2292843"/>
            <a:chExt cx="2209800" cy="1289731"/>
          </a:xfrm>
        </p:grpSpPr>
        <p:sp>
          <p:nvSpPr>
            <p:cNvPr id="177" name="Google Shape;177;p6"/>
            <p:cNvSpPr/>
            <p:nvPr/>
          </p:nvSpPr>
          <p:spPr>
            <a:xfrm>
              <a:off x="1048587" y="2292843"/>
              <a:ext cx="2209800" cy="128973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6"/>
            <p:cNvSpPr txBox="1"/>
            <p:nvPr/>
          </p:nvSpPr>
          <p:spPr>
            <a:xfrm>
              <a:off x="1254133" y="2878002"/>
              <a:ext cx="1809735" cy="438581"/>
            </a:xfrm>
            <a:prstGeom prst="rect">
              <a:avLst/>
            </a:prstGeom>
            <a:noFill/>
            <a:ln>
              <a:noFill/>
            </a:ln>
          </p:spPr>
          <p:txBody>
            <a:bodyPr spcFirstLastPara="1" wrap="square" lIns="91425" tIns="45700" rIns="91425" bIns="45700" anchor="t" anchorCtr="0">
              <a:noAutofit/>
            </a:bodyPr>
            <a:lstStyle/>
            <a:p>
              <a:pPr indent="3556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采用树脂材料</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556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打印技术制作</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556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轻便灵巧</a:t>
              </a:r>
            </a:p>
          </p:txBody>
        </p:sp>
        <p:sp>
          <p:nvSpPr>
            <p:cNvPr id="182" name="Google Shape;182;p6"/>
            <p:cNvSpPr txBox="1"/>
            <p:nvPr/>
          </p:nvSpPr>
          <p:spPr>
            <a:xfrm>
              <a:off x="1562601" y="2433514"/>
              <a:ext cx="1299300" cy="62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panose="020B0604020202020204"/>
                <a:buNone/>
              </a:pPr>
              <a:r>
                <a:rPr lang="zh-CN" altLang="en-US" sz="4800" b="0" i="0" u="none" strike="noStrike" cap="none" dirty="0">
                  <a:solidFill>
                    <a:schemeClr val="lt1"/>
                  </a:solidFill>
                  <a:latin typeface="华光小标宋_CNKI" panose="02000500000000000000" pitchFamily="2" charset="-122"/>
                  <a:ea typeface="华光小标宋_CNKI" panose="02000500000000000000" pitchFamily="2" charset="-122"/>
                  <a:cs typeface="Helvetica Neue" panose="020B0604020202020204"/>
                  <a:sym typeface="Helvetica Neue" panose="020B0604020202020204"/>
                </a:rPr>
                <a:t>支架</a:t>
              </a:r>
              <a:endParaRPr sz="4800" b="0" i="0" u="none" strike="noStrike" cap="none" dirty="0">
                <a:solidFill>
                  <a:schemeClr val="lt1"/>
                </a:solidFill>
                <a:latin typeface="华光小标宋_CNKI" panose="02000500000000000000" pitchFamily="2" charset="-122"/>
                <a:ea typeface="华光小标宋_CNKI" panose="02000500000000000000" pitchFamily="2" charset="-122"/>
                <a:cs typeface="Helvetica Neue" panose="020B0604020202020204"/>
                <a:sym typeface="Helvetica Neue" panose="020B0604020202020204"/>
              </a:endParaRPr>
            </a:p>
          </p:txBody>
        </p:sp>
      </p:grpSp>
      <p:grpSp>
        <p:nvGrpSpPr>
          <p:cNvPr id="10" name="组合 9">
            <a:extLst>
              <a:ext uri="{FF2B5EF4-FFF2-40B4-BE49-F238E27FC236}">
                <a16:creationId xmlns:a16="http://schemas.microsoft.com/office/drawing/2014/main" id="{AB8E2053-5A9E-4536-9727-0597205EAB31}"/>
              </a:ext>
            </a:extLst>
          </p:cNvPr>
          <p:cNvGrpSpPr/>
          <p:nvPr/>
        </p:nvGrpSpPr>
        <p:grpSpPr>
          <a:xfrm>
            <a:off x="1170703" y="3715721"/>
            <a:ext cx="5581861" cy="2762407"/>
            <a:chOff x="1170703" y="3715721"/>
            <a:chExt cx="5581861" cy="2762407"/>
          </a:xfrm>
        </p:grpSpPr>
        <p:pic>
          <p:nvPicPr>
            <p:cNvPr id="3" name="图片 2">
              <a:extLst>
                <a:ext uri="{FF2B5EF4-FFF2-40B4-BE49-F238E27FC236}">
                  <a16:creationId xmlns:a16="http://schemas.microsoft.com/office/drawing/2014/main" id="{2CD1B494-52B7-47A9-B043-624C91BAE09C}"/>
                </a:ext>
              </a:extLst>
            </p:cNvPr>
            <p:cNvPicPr>
              <a:picLocks noChangeAspect="1"/>
            </p:cNvPicPr>
            <p:nvPr/>
          </p:nvPicPr>
          <p:blipFill>
            <a:blip r:embed="rId4"/>
            <a:stretch>
              <a:fillRect/>
            </a:stretch>
          </p:blipFill>
          <p:spPr>
            <a:xfrm>
              <a:off x="1170703" y="3715721"/>
              <a:ext cx="5120165" cy="2762407"/>
            </a:xfrm>
            <a:prstGeom prst="rect">
              <a:avLst/>
            </a:prstGeom>
          </p:spPr>
        </p:pic>
        <p:sp>
          <p:nvSpPr>
            <p:cNvPr id="4" name="文本框 3">
              <a:extLst>
                <a:ext uri="{FF2B5EF4-FFF2-40B4-BE49-F238E27FC236}">
                  <a16:creationId xmlns:a16="http://schemas.microsoft.com/office/drawing/2014/main" id="{3617DC3E-304B-4C18-AEB6-8556219A8971}"/>
                </a:ext>
              </a:extLst>
            </p:cNvPr>
            <p:cNvSpPr txBox="1"/>
            <p:nvPr/>
          </p:nvSpPr>
          <p:spPr>
            <a:xfrm>
              <a:off x="4059240" y="5972270"/>
              <a:ext cx="2693324" cy="307777"/>
            </a:xfrm>
            <a:prstGeom prst="rect">
              <a:avLst/>
            </a:prstGeom>
            <a:noFill/>
          </p:spPr>
          <p:txBody>
            <a:bodyPr wrap="square" rtlCol="0">
              <a:spAutoFit/>
            </a:bodyPr>
            <a:lstStyle/>
            <a:p>
              <a:r>
                <a:rPr lang="zh-CN" altLang="en-US" dirty="0"/>
                <a:t>支架展开图</a:t>
              </a:r>
            </a:p>
          </p:txBody>
        </p:sp>
      </p:grpSp>
      <p:grpSp>
        <p:nvGrpSpPr>
          <p:cNvPr id="11" name="组合 10">
            <a:extLst>
              <a:ext uri="{FF2B5EF4-FFF2-40B4-BE49-F238E27FC236}">
                <a16:creationId xmlns:a16="http://schemas.microsoft.com/office/drawing/2014/main" id="{B49EA2FB-B483-4C43-AAB7-CB50A8561250}"/>
              </a:ext>
            </a:extLst>
          </p:cNvPr>
          <p:cNvGrpSpPr/>
          <p:nvPr/>
        </p:nvGrpSpPr>
        <p:grpSpPr>
          <a:xfrm>
            <a:off x="7740652" y="2217563"/>
            <a:ext cx="3242243" cy="4359371"/>
            <a:chOff x="7740652" y="2217563"/>
            <a:chExt cx="3242243" cy="4359371"/>
          </a:xfrm>
        </p:grpSpPr>
        <p:pic>
          <p:nvPicPr>
            <p:cNvPr id="6" name="图片 5">
              <a:extLst>
                <a:ext uri="{FF2B5EF4-FFF2-40B4-BE49-F238E27FC236}">
                  <a16:creationId xmlns:a16="http://schemas.microsoft.com/office/drawing/2014/main" id="{C2C66F45-2489-4BD3-9845-9B66250D71E6}"/>
                </a:ext>
              </a:extLst>
            </p:cNvPr>
            <p:cNvPicPr>
              <a:picLocks noChangeAspect="1"/>
            </p:cNvPicPr>
            <p:nvPr/>
          </p:nvPicPr>
          <p:blipFill>
            <a:blip r:embed="rId5"/>
            <a:stretch>
              <a:fillRect/>
            </a:stretch>
          </p:blipFill>
          <p:spPr>
            <a:xfrm>
              <a:off x="7740652" y="2217563"/>
              <a:ext cx="3242243" cy="4359371"/>
            </a:xfrm>
            <a:prstGeom prst="rect">
              <a:avLst/>
            </a:prstGeom>
          </p:spPr>
        </p:pic>
        <p:sp>
          <p:nvSpPr>
            <p:cNvPr id="7" name="文本框 6">
              <a:extLst>
                <a:ext uri="{FF2B5EF4-FFF2-40B4-BE49-F238E27FC236}">
                  <a16:creationId xmlns:a16="http://schemas.microsoft.com/office/drawing/2014/main" id="{002A8546-3C42-4D1D-BC3E-5F39066404A7}"/>
                </a:ext>
              </a:extLst>
            </p:cNvPr>
            <p:cNvSpPr txBox="1"/>
            <p:nvPr/>
          </p:nvSpPr>
          <p:spPr>
            <a:xfrm>
              <a:off x="10281745" y="3605141"/>
              <a:ext cx="400110" cy="1899458"/>
            </a:xfrm>
            <a:prstGeom prst="rect">
              <a:avLst/>
            </a:prstGeom>
            <a:noFill/>
          </p:spPr>
          <p:txBody>
            <a:bodyPr vert="eaVert" wrap="square" rtlCol="0">
              <a:spAutoFit/>
            </a:bodyPr>
            <a:lstStyle/>
            <a:p>
              <a:r>
                <a:rPr lang="zh-CN" altLang="en-US" dirty="0"/>
                <a:t>摄像头伸缩效果图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 calcmode="lin" valueType="num">
                                      <p:cBhvr>
                                        <p:cTn id="7" dur="1000" fill="hold"/>
                                        <p:tgtEl>
                                          <p:spTgt spid="176"/>
                                        </p:tgtEl>
                                        <p:attrNameLst>
                                          <p:attrName>ppt_w</p:attrName>
                                        </p:attrNameLst>
                                      </p:cBhvr>
                                      <p:tavLst>
                                        <p:tav tm="0">
                                          <p:val>
                                            <p:fltVal val="0"/>
                                          </p:val>
                                        </p:tav>
                                        <p:tav tm="100000">
                                          <p:val>
                                            <p:strVal val="#ppt_w"/>
                                          </p:val>
                                        </p:tav>
                                      </p:tavLst>
                                    </p:anim>
                                    <p:anim calcmode="lin" valueType="num">
                                      <p:cBhvr>
                                        <p:cTn id="8" dur="1000" fill="hold"/>
                                        <p:tgtEl>
                                          <p:spTgt spid="176"/>
                                        </p:tgtEl>
                                        <p:attrNameLst>
                                          <p:attrName>ppt_h</p:attrName>
                                        </p:attrNameLst>
                                      </p:cBhvr>
                                      <p:tavLst>
                                        <p:tav tm="0">
                                          <p:val>
                                            <p:fltVal val="0"/>
                                          </p:val>
                                        </p:tav>
                                        <p:tav tm="100000">
                                          <p:val>
                                            <p:strVal val="#ppt_h"/>
                                          </p:val>
                                        </p:tav>
                                      </p:tavLst>
                                    </p:anim>
                                    <p:anim calcmode="lin" valueType="num">
                                      <p:cBhvr>
                                        <p:cTn id="9" dur="1000" fill="hold"/>
                                        <p:tgtEl>
                                          <p:spTgt spid="176"/>
                                        </p:tgtEl>
                                        <p:attrNameLst>
                                          <p:attrName>style.rotation</p:attrName>
                                        </p:attrNameLst>
                                      </p:cBhvr>
                                      <p:tavLst>
                                        <p:tav tm="0">
                                          <p:val>
                                            <p:fltVal val="90"/>
                                          </p:val>
                                        </p:tav>
                                        <p:tav tm="100000">
                                          <p:val>
                                            <p:fltVal val="0"/>
                                          </p:val>
                                        </p:tav>
                                      </p:tavLst>
                                    </p:anim>
                                    <p:animEffect transition="in" filter="fade">
                                      <p:cBhvr>
                                        <p:cTn id="10" dur="1000"/>
                                        <p:tgtEl>
                                          <p:spTgt spid="17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80">
                                          <p:stCondLst>
                                            <p:cond delay="0"/>
                                          </p:stCondLst>
                                        </p:cTn>
                                        <p:tgtEl>
                                          <p:spTgt spid="11"/>
                                        </p:tgtEl>
                                      </p:cBhvr>
                                    </p:animEffect>
                                    <p:anim calcmode="lin" valueType="num">
                                      <p:cBhvr>
                                        <p:cTn id="2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8" dur="26">
                                          <p:stCondLst>
                                            <p:cond delay="650"/>
                                          </p:stCondLst>
                                        </p:cTn>
                                        <p:tgtEl>
                                          <p:spTgt spid="11"/>
                                        </p:tgtEl>
                                      </p:cBhvr>
                                      <p:to x="100000" y="60000"/>
                                    </p:animScale>
                                    <p:animScale>
                                      <p:cBhvr>
                                        <p:cTn id="29" dur="166" decel="50000">
                                          <p:stCondLst>
                                            <p:cond delay="676"/>
                                          </p:stCondLst>
                                        </p:cTn>
                                        <p:tgtEl>
                                          <p:spTgt spid="11"/>
                                        </p:tgtEl>
                                      </p:cBhvr>
                                      <p:to x="100000" y="100000"/>
                                    </p:animScale>
                                    <p:animScale>
                                      <p:cBhvr>
                                        <p:cTn id="30" dur="26">
                                          <p:stCondLst>
                                            <p:cond delay="1312"/>
                                          </p:stCondLst>
                                        </p:cTn>
                                        <p:tgtEl>
                                          <p:spTgt spid="11"/>
                                        </p:tgtEl>
                                      </p:cBhvr>
                                      <p:to x="100000" y="80000"/>
                                    </p:animScale>
                                    <p:animScale>
                                      <p:cBhvr>
                                        <p:cTn id="31" dur="166" decel="50000">
                                          <p:stCondLst>
                                            <p:cond delay="1338"/>
                                          </p:stCondLst>
                                        </p:cTn>
                                        <p:tgtEl>
                                          <p:spTgt spid="11"/>
                                        </p:tgtEl>
                                      </p:cBhvr>
                                      <p:to x="100000" y="100000"/>
                                    </p:animScale>
                                    <p:animScale>
                                      <p:cBhvr>
                                        <p:cTn id="32" dur="26">
                                          <p:stCondLst>
                                            <p:cond delay="1642"/>
                                          </p:stCondLst>
                                        </p:cTn>
                                        <p:tgtEl>
                                          <p:spTgt spid="11"/>
                                        </p:tgtEl>
                                      </p:cBhvr>
                                      <p:to x="100000" y="90000"/>
                                    </p:animScale>
                                    <p:animScale>
                                      <p:cBhvr>
                                        <p:cTn id="33" dur="166" decel="50000">
                                          <p:stCondLst>
                                            <p:cond delay="1668"/>
                                          </p:stCondLst>
                                        </p:cTn>
                                        <p:tgtEl>
                                          <p:spTgt spid="11"/>
                                        </p:tgtEl>
                                      </p:cBhvr>
                                      <p:to x="100000" y="100000"/>
                                    </p:animScale>
                                    <p:animScale>
                                      <p:cBhvr>
                                        <p:cTn id="34" dur="26">
                                          <p:stCondLst>
                                            <p:cond delay="1808"/>
                                          </p:stCondLst>
                                        </p:cTn>
                                        <p:tgtEl>
                                          <p:spTgt spid="11"/>
                                        </p:tgtEl>
                                      </p:cBhvr>
                                      <p:to x="100000" y="95000"/>
                                    </p:animScale>
                                    <p:animScale>
                                      <p:cBhvr>
                                        <p:cTn id="35"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4" name="Google Shape;177;p6">
            <a:extLst>
              <a:ext uri="{FF2B5EF4-FFF2-40B4-BE49-F238E27FC236}">
                <a16:creationId xmlns:a16="http://schemas.microsoft.com/office/drawing/2014/main" id="{6C88335A-DAD2-4B92-BC1C-F39BBC44A27C}"/>
              </a:ext>
            </a:extLst>
          </p:cNvPr>
          <p:cNvSpPr/>
          <p:nvPr/>
        </p:nvSpPr>
        <p:spPr>
          <a:xfrm>
            <a:off x="1000044" y="1314295"/>
            <a:ext cx="3163274" cy="2564326"/>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6"/>
          <p:cNvSpPr/>
          <p:nvPr/>
        </p:nvSpPr>
        <p:spPr>
          <a:xfrm>
            <a:off x="-14875" y="3719100"/>
            <a:ext cx="12192000" cy="31389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 name="组合 31">
            <a:extLst>
              <a:ext uri="{FF2B5EF4-FFF2-40B4-BE49-F238E27FC236}">
                <a16:creationId xmlns:a16="http://schemas.microsoft.com/office/drawing/2014/main" id="{B465F181-5589-467A-99D5-E164F3F31FF3}"/>
              </a:ext>
            </a:extLst>
          </p:cNvPr>
          <p:cNvGrpSpPr/>
          <p:nvPr/>
        </p:nvGrpSpPr>
        <p:grpSpPr>
          <a:xfrm>
            <a:off x="536043" y="281066"/>
            <a:ext cx="8726550" cy="937804"/>
            <a:chOff x="536043" y="281066"/>
            <a:chExt cx="8726550" cy="937804"/>
          </a:xfrm>
        </p:grpSpPr>
        <p:sp>
          <p:nvSpPr>
            <p:cNvPr id="33" name="Google Shape;144;p4">
              <a:extLst>
                <a:ext uri="{FF2B5EF4-FFF2-40B4-BE49-F238E27FC236}">
                  <a16:creationId xmlns:a16="http://schemas.microsoft.com/office/drawing/2014/main" id="{EC1C6FBB-E304-4E9C-AE4F-675DE8B2EC89}"/>
                </a:ext>
              </a:extLst>
            </p:cNvPr>
            <p:cNvSpPr txBox="1"/>
            <p:nvPr/>
          </p:nvSpPr>
          <p:spPr>
            <a:xfrm>
              <a:off x="536043" y="379872"/>
              <a:ext cx="7751745" cy="74019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dirty="0">
                  <a:latin typeface="Century Gothic" panose="020B0502020202020204" pitchFamily="34" charset="0"/>
                  <a:ea typeface="Helvetica Neue" panose="020B0604020202020204"/>
                  <a:cs typeface="Helvetica Neue" panose="020B0604020202020204"/>
                  <a:sym typeface="Helvetica Neue" panose="020B0604020202020204"/>
                </a:rPr>
                <a:t>Where there is a wish, there is a way!</a:t>
              </a:r>
              <a:endParaRPr sz="3200" b="1" i="0" u="none" strike="noStrike" cap="none" dirty="0">
                <a:solidFill>
                  <a:srgbClr val="000000"/>
                </a:solidFill>
                <a:latin typeface="Century Gothic" panose="020B0502020202020204" pitchFamily="34" charset="0"/>
                <a:ea typeface="Helvetica Neue" panose="020B0604020202020204"/>
                <a:cs typeface="Helvetica Neue" panose="020B0604020202020204"/>
                <a:sym typeface="Helvetica Neue" panose="020B0604020202020204"/>
              </a:endParaRPr>
            </a:p>
          </p:txBody>
        </p:sp>
        <p:pic>
          <p:nvPicPr>
            <p:cNvPr id="34" name="图片 33">
              <a:extLst>
                <a:ext uri="{FF2B5EF4-FFF2-40B4-BE49-F238E27FC236}">
                  <a16:creationId xmlns:a16="http://schemas.microsoft.com/office/drawing/2014/main" id="{99F7A322-3D0D-42C3-83B2-8F5C63A1B34F}"/>
                </a:ext>
              </a:extLst>
            </p:cNvPr>
            <p:cNvPicPr>
              <a:picLocks noChangeAspect="1"/>
            </p:cNvPicPr>
            <p:nvPr/>
          </p:nvPicPr>
          <p:blipFill>
            <a:blip r:embed="rId3"/>
            <a:stretch>
              <a:fillRect/>
            </a:stretch>
          </p:blipFill>
          <p:spPr>
            <a:xfrm>
              <a:off x="8036705" y="281066"/>
              <a:ext cx="1225888" cy="937804"/>
            </a:xfrm>
            <a:prstGeom prst="rect">
              <a:avLst/>
            </a:prstGeom>
          </p:spPr>
        </p:pic>
      </p:grpSp>
      <p:grpSp>
        <p:nvGrpSpPr>
          <p:cNvPr id="26" name="组合 25">
            <a:extLst>
              <a:ext uri="{FF2B5EF4-FFF2-40B4-BE49-F238E27FC236}">
                <a16:creationId xmlns:a16="http://schemas.microsoft.com/office/drawing/2014/main" id="{FE854762-07E8-4ECF-A422-B4F78EA86789}"/>
              </a:ext>
            </a:extLst>
          </p:cNvPr>
          <p:cNvGrpSpPr/>
          <p:nvPr/>
        </p:nvGrpSpPr>
        <p:grpSpPr>
          <a:xfrm>
            <a:off x="1032618" y="1455200"/>
            <a:ext cx="3391594" cy="1721509"/>
            <a:chOff x="1032618" y="1455200"/>
            <a:chExt cx="3391594" cy="1721509"/>
          </a:xfrm>
        </p:grpSpPr>
        <p:sp>
          <p:nvSpPr>
            <p:cNvPr id="25" name="Google Shape;189;p6">
              <a:extLst>
                <a:ext uri="{FF2B5EF4-FFF2-40B4-BE49-F238E27FC236}">
                  <a16:creationId xmlns:a16="http://schemas.microsoft.com/office/drawing/2014/main" id="{581A587C-C56A-42F1-A3F3-6D960E649421}"/>
                </a:ext>
              </a:extLst>
            </p:cNvPr>
            <p:cNvSpPr txBox="1"/>
            <p:nvPr/>
          </p:nvSpPr>
          <p:spPr>
            <a:xfrm>
              <a:off x="1300459" y="2471041"/>
              <a:ext cx="2974598" cy="705668"/>
            </a:xfrm>
            <a:prstGeom prst="rect">
              <a:avLst/>
            </a:prstGeom>
            <a:noFill/>
            <a:ln>
              <a:noFill/>
            </a:ln>
          </p:spPr>
          <p:txBody>
            <a:bodyPr spcFirstLastPara="1" wrap="square" lIns="91425" tIns="45700" rIns="91425" bIns="45700"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600"/>
                <a:buFont typeface="Arial" panose="020B0604020202020204"/>
                <a:buNone/>
                <a:tabLst/>
                <a:defRPr/>
              </a:pPr>
              <a:r>
                <a:rPr kumimoji="0" lang="zh-CN" altLang="en-US" sz="2000" b="0" i="0" u="none" strike="noStrike" kern="0" cap="none" spc="0" normalizeH="0" baseline="0" noProof="0" dirty="0">
                  <a:ln>
                    <a:noFill/>
                  </a:ln>
                  <a:solidFill>
                    <a:srgbClr val="000000"/>
                  </a:solidFill>
                  <a:effectLst/>
                  <a:uLnTx/>
                  <a:uFillTx/>
                  <a:latin typeface="Helvetica Neue" panose="020B0604020202020204"/>
                  <a:ea typeface="Helvetica Neue" panose="020B0604020202020204"/>
                  <a:cs typeface="Helvetica Neue" panose="020B0604020202020204"/>
                  <a:sym typeface="Helvetica Neue" panose="020B0604020202020204"/>
                </a:rPr>
                <a:t>拟购买天猫商品</a:t>
              </a:r>
              <a:endParaRPr kumimoji="0" lang="en-US" altLang="zh-CN" sz="2000" b="0" i="0" u="none" strike="noStrike" kern="0" cap="none" spc="0" normalizeH="0" baseline="0" noProof="0" dirty="0">
                <a:ln>
                  <a:noFill/>
                </a:ln>
                <a:solidFill>
                  <a:srgbClr val="000000"/>
                </a:solidFill>
                <a:effectLst/>
                <a:uLnTx/>
                <a:uFillTx/>
                <a:latin typeface="Helvetica Neue" panose="020B0604020202020204"/>
                <a:ea typeface="Helvetica Neue" panose="020B0604020202020204"/>
                <a:cs typeface="Helvetica Neue" panose="020B0604020202020204"/>
                <a:sym typeface="Helvetica Neue" panose="020B0604020202020204"/>
              </a:endParaRPr>
            </a:p>
            <a:p>
              <a:pPr marL="0" marR="0" lvl="0" indent="0" defTabSz="914400" rtl="0" eaLnBrk="1" fontAlgn="auto" latinLnBrk="0" hangingPunct="1">
                <a:lnSpc>
                  <a:spcPct val="100000"/>
                </a:lnSpc>
                <a:spcBef>
                  <a:spcPts val="0"/>
                </a:spcBef>
                <a:spcAft>
                  <a:spcPts val="0"/>
                </a:spcAft>
                <a:buClr>
                  <a:srgbClr val="000000"/>
                </a:buClr>
                <a:buSzPts val="1600"/>
                <a:buFont typeface="Arial" panose="020B0604020202020204"/>
                <a:buNone/>
                <a:tabLst/>
                <a:defRPr/>
              </a:pPr>
              <a:r>
                <a:rPr kumimoji="0" lang="zh-CN" altLang="en-US" sz="2000" b="0" i="0" u="none" strike="noStrike" kern="0" cap="none" spc="0" normalizeH="0" baseline="0" noProof="0" dirty="0">
                  <a:ln>
                    <a:noFill/>
                  </a:ln>
                  <a:solidFill>
                    <a:srgbClr val="000000"/>
                  </a:solidFill>
                  <a:effectLst/>
                  <a:uLnTx/>
                  <a:uFillTx/>
                  <a:latin typeface="Helvetica Neue" panose="020B0604020202020204"/>
                  <a:ea typeface="Helvetica Neue" panose="020B0604020202020204"/>
                  <a:cs typeface="Helvetica Neue" panose="020B0604020202020204"/>
                  <a:sym typeface="Helvetica Neue" panose="020B0604020202020204"/>
                </a:rPr>
                <a:t>带有手机远程控制功能</a:t>
              </a:r>
              <a:endParaRPr kumimoji="0" lang="en-US" altLang="zh-CN" sz="2000" b="0" i="0" u="none" strike="noStrike" kern="0" cap="none" spc="0" normalizeH="0" baseline="0" noProof="0" dirty="0">
                <a:ln>
                  <a:noFill/>
                </a:ln>
                <a:solidFill>
                  <a:srgbClr val="000000"/>
                </a:solidFill>
                <a:effectLst/>
                <a:uLnTx/>
                <a:uFillTx/>
                <a:latin typeface="Helvetica Neue" panose="020B0604020202020204"/>
                <a:ea typeface="Helvetica Neue" panose="020B0604020202020204"/>
                <a:cs typeface="Helvetica Neue" panose="020B0604020202020204"/>
                <a:sym typeface="Helvetica Neue" panose="020B0604020202020204"/>
              </a:endParaRPr>
            </a:p>
            <a:p>
              <a:pPr marL="0" marR="0" lvl="0" indent="0" defTabSz="914400" rtl="0" eaLnBrk="1" fontAlgn="auto" latinLnBrk="0" hangingPunct="1">
                <a:lnSpc>
                  <a:spcPct val="100000"/>
                </a:lnSpc>
                <a:spcBef>
                  <a:spcPts val="0"/>
                </a:spcBef>
                <a:spcAft>
                  <a:spcPts val="0"/>
                </a:spcAft>
                <a:buClr>
                  <a:srgbClr val="000000"/>
                </a:buClr>
                <a:buSzPts val="1600"/>
                <a:buFont typeface="Arial" panose="020B0604020202020204"/>
                <a:buNone/>
                <a:tabLst/>
                <a:defRPr/>
              </a:pPr>
              <a:r>
                <a:rPr lang="en-US" altLang="zh-CN" sz="2000" b="1" dirty="0">
                  <a:effectLst/>
                  <a:latin typeface="等线" panose="02010600030101010101" pitchFamily="2" charset="-122"/>
                  <a:cs typeface="Times New Roman" panose="02020603050405020304" pitchFamily="18" charset="0"/>
                </a:rPr>
                <a:t>2.4cm*1.9cm*2.4cm</a:t>
              </a:r>
              <a:endParaRPr kumimoji="0" sz="2000" b="1" i="0" u="none" strike="noStrike" kern="0" cap="none" spc="0" normalizeH="0" baseline="0" noProof="0" dirty="0">
                <a:ln>
                  <a:noFill/>
                </a:ln>
                <a:solidFill>
                  <a:srgbClr val="000000"/>
                </a:solidFill>
                <a:effectLst/>
                <a:uLnTx/>
                <a:uFillTx/>
                <a:latin typeface="+mj-ea"/>
                <a:ea typeface="+mj-ea"/>
                <a:cs typeface="Helvetica Neue" panose="020B0604020202020204"/>
                <a:sym typeface="Helvetica Neue" panose="020B0604020202020204"/>
              </a:endParaRPr>
            </a:p>
          </p:txBody>
        </p:sp>
        <p:sp>
          <p:nvSpPr>
            <p:cNvPr id="22" name="Google Shape;190;p6">
              <a:extLst>
                <a:ext uri="{FF2B5EF4-FFF2-40B4-BE49-F238E27FC236}">
                  <a16:creationId xmlns:a16="http://schemas.microsoft.com/office/drawing/2014/main" id="{B2BD6686-7383-4305-8069-9C7664FD2730}"/>
                </a:ext>
              </a:extLst>
            </p:cNvPr>
            <p:cNvSpPr txBox="1"/>
            <p:nvPr/>
          </p:nvSpPr>
          <p:spPr>
            <a:xfrm>
              <a:off x="1032618" y="1455200"/>
              <a:ext cx="3391594" cy="830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800"/>
                <a:buFont typeface="Arial" panose="020B0604020202020204"/>
                <a:buNone/>
                <a:tabLst/>
                <a:defRPr/>
              </a:pPr>
              <a:r>
                <a:rPr kumimoji="0" lang="zh-CN" altLang="en-US" sz="4800" b="0" i="0" u="none" strike="noStrike" kern="0" cap="none" spc="0" normalizeH="0" baseline="0" noProof="0" dirty="0">
                  <a:ln>
                    <a:noFill/>
                  </a:ln>
                  <a:solidFill>
                    <a:srgbClr val="FFFFFF"/>
                  </a:solidFill>
                  <a:effectLst/>
                  <a:uLnTx/>
                  <a:uFillTx/>
                  <a:latin typeface="Helvetica Neue" panose="020B0604020202020204"/>
                  <a:ea typeface="Helvetica Neue" panose="020B0604020202020204"/>
                  <a:cs typeface="Helvetica Neue" panose="020B0604020202020204"/>
                  <a:sym typeface="Helvetica Neue" panose="020B0604020202020204"/>
                </a:rPr>
                <a:t>微摄像机头</a:t>
              </a:r>
              <a:endParaRPr kumimoji="0" sz="4800" b="0" i="0" u="none" strike="noStrike" kern="0" cap="none" spc="0" normalizeH="0" baseline="0" noProof="0" dirty="0">
                <a:ln>
                  <a:noFill/>
                </a:ln>
                <a:solidFill>
                  <a:srgbClr val="FFFFFF"/>
                </a:solidFill>
                <a:effectLst/>
                <a:uLnTx/>
                <a:uFillTx/>
                <a:latin typeface="Helvetica Neue" panose="020B0604020202020204"/>
                <a:ea typeface="Helvetica Neue" panose="020B0604020202020204"/>
                <a:cs typeface="Helvetica Neue" panose="020B0604020202020204"/>
                <a:sym typeface="Helvetica Neue" panose="020B0604020202020204"/>
              </a:endParaRPr>
            </a:p>
          </p:txBody>
        </p:sp>
      </p:grpSp>
      <p:pic>
        <p:nvPicPr>
          <p:cNvPr id="8" name="图片 7">
            <a:extLst>
              <a:ext uri="{FF2B5EF4-FFF2-40B4-BE49-F238E27FC236}">
                <a16:creationId xmlns:a16="http://schemas.microsoft.com/office/drawing/2014/main" id="{AE3AF2D7-4EED-42C2-A2E2-D8EA0902A820}"/>
              </a:ext>
            </a:extLst>
          </p:cNvPr>
          <p:cNvPicPr>
            <a:picLocks noChangeAspect="1"/>
          </p:cNvPicPr>
          <p:nvPr/>
        </p:nvPicPr>
        <p:blipFill>
          <a:blip r:embed="rId4"/>
          <a:stretch>
            <a:fillRect/>
          </a:stretch>
        </p:blipFill>
        <p:spPr>
          <a:xfrm>
            <a:off x="721821" y="3878621"/>
            <a:ext cx="3224623" cy="2760235"/>
          </a:xfrm>
          <a:prstGeom prst="rect">
            <a:avLst/>
          </a:prstGeom>
        </p:spPr>
      </p:pic>
      <p:sp>
        <p:nvSpPr>
          <p:cNvPr id="9" name="文本框 8">
            <a:extLst>
              <a:ext uri="{FF2B5EF4-FFF2-40B4-BE49-F238E27FC236}">
                <a16:creationId xmlns:a16="http://schemas.microsoft.com/office/drawing/2014/main" id="{492C8D7A-739F-4DA0-B66C-1B027ED7A82A}"/>
              </a:ext>
            </a:extLst>
          </p:cNvPr>
          <p:cNvSpPr txBox="1"/>
          <p:nvPr/>
        </p:nvSpPr>
        <p:spPr>
          <a:xfrm>
            <a:off x="490988" y="4052398"/>
            <a:ext cx="461665" cy="2472303"/>
          </a:xfrm>
          <a:prstGeom prst="rect">
            <a:avLst/>
          </a:prstGeom>
          <a:noFill/>
        </p:spPr>
        <p:txBody>
          <a:bodyPr vert="eaVert" wrap="square" rtlCol="0">
            <a:spAutoFit/>
          </a:bodyPr>
          <a:lstStyle/>
          <a:p>
            <a:r>
              <a:rPr lang="zh-CN" altLang="en-US" sz="1800" dirty="0">
                <a:solidFill>
                  <a:schemeClr val="bg1"/>
                </a:solidFill>
              </a:rPr>
              <a:t>欲购微摄像机头结构图</a:t>
            </a:r>
          </a:p>
        </p:txBody>
      </p:sp>
      <p:sp>
        <p:nvSpPr>
          <p:cNvPr id="12" name="箭头: 右 11">
            <a:extLst>
              <a:ext uri="{FF2B5EF4-FFF2-40B4-BE49-F238E27FC236}">
                <a16:creationId xmlns:a16="http://schemas.microsoft.com/office/drawing/2014/main" id="{F00113BB-AB23-4C8D-A9E5-9DE1613575E8}"/>
              </a:ext>
            </a:extLst>
          </p:cNvPr>
          <p:cNvSpPr/>
          <p:nvPr/>
        </p:nvSpPr>
        <p:spPr>
          <a:xfrm>
            <a:off x="4655127" y="2286000"/>
            <a:ext cx="2244437" cy="953905"/>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79ED650-CFB7-4482-983B-054284464B34}"/>
              </a:ext>
            </a:extLst>
          </p:cNvPr>
          <p:cNvSpPr/>
          <p:nvPr/>
        </p:nvSpPr>
        <p:spPr>
          <a:xfrm>
            <a:off x="9842779" y="877109"/>
            <a:ext cx="2069798" cy="923330"/>
          </a:xfrm>
          <a:prstGeom prst="rect">
            <a:avLst/>
          </a:prstGeom>
          <a:noFill/>
        </p:spPr>
        <p:txBody>
          <a:bodyPr wrap="none" lIns="91440" tIns="45720" rIns="91440" bIns="45720">
            <a:spAutoFit/>
          </a:bodyPr>
          <a:lstStyle/>
          <a:p>
            <a:pPr algn="ctr"/>
            <a:r>
              <a:rPr lang="en-US" altLang="zh-C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How?</a:t>
            </a:r>
            <a:endParaRPr lang="zh-CN" alt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5" name="文本框 14">
            <a:extLst>
              <a:ext uri="{FF2B5EF4-FFF2-40B4-BE49-F238E27FC236}">
                <a16:creationId xmlns:a16="http://schemas.microsoft.com/office/drawing/2014/main" id="{71E29E1B-59CE-4732-B764-C448EB0AA711}"/>
              </a:ext>
            </a:extLst>
          </p:cNvPr>
          <p:cNvSpPr txBox="1"/>
          <p:nvPr/>
        </p:nvSpPr>
        <p:spPr>
          <a:xfrm>
            <a:off x="7279634" y="1731900"/>
            <a:ext cx="3516284" cy="2062103"/>
          </a:xfrm>
          <a:prstGeom prst="rect">
            <a:avLst/>
          </a:prstGeom>
          <a:noFill/>
        </p:spPr>
        <p:txBody>
          <a:bodyPr wrap="square" rtlCol="0">
            <a:spAutoFit/>
          </a:bodyPr>
          <a:lstStyle/>
          <a:p>
            <a:r>
              <a:rPr lang="zh-CN" altLang="zh-CN" sz="3200" dirty="0">
                <a:effectLst/>
                <a:latin typeface="华光大标宋_CNKI" panose="02000500000000000000" pitchFamily="2" charset="-122"/>
                <a:ea typeface="华光大标宋_CNKI" panose="02000500000000000000" pitchFamily="2" charset="-122"/>
                <a:cs typeface="Times New Roman" panose="02020603050405020304" pitchFamily="18" charset="0"/>
              </a:rPr>
              <a:t>对高性能处理芯片进行改造</a:t>
            </a:r>
            <a:endParaRPr lang="en-US" altLang="zh-CN" sz="3200" dirty="0">
              <a:effectLst/>
              <a:latin typeface="华光大标宋_CNKI" panose="02000500000000000000" pitchFamily="2" charset="-122"/>
              <a:ea typeface="华光大标宋_CNKI" panose="02000500000000000000" pitchFamily="2" charset="-122"/>
              <a:cs typeface="Times New Roman" panose="02020603050405020304" pitchFamily="18" charset="0"/>
            </a:endParaRPr>
          </a:p>
          <a:p>
            <a:r>
              <a:rPr lang="zh-CN" altLang="en-US" sz="3200" dirty="0">
                <a:latin typeface="华光大标宋_CNKI" panose="02000500000000000000" pitchFamily="2" charset="-122"/>
                <a:ea typeface="华光大标宋_CNKI" panose="02000500000000000000" pitchFamily="2" charset="-122"/>
              </a:rPr>
              <a:t>烧入机器视觉软件部分的内置程序</a:t>
            </a:r>
          </a:p>
        </p:txBody>
      </p:sp>
      <p:pic>
        <p:nvPicPr>
          <p:cNvPr id="28" name="图片 27">
            <a:extLst>
              <a:ext uri="{FF2B5EF4-FFF2-40B4-BE49-F238E27FC236}">
                <a16:creationId xmlns:a16="http://schemas.microsoft.com/office/drawing/2014/main" id="{1D47F7A6-7089-4285-97AD-A14A3014AF9D}"/>
              </a:ext>
            </a:extLst>
          </p:cNvPr>
          <p:cNvPicPr>
            <a:picLocks noChangeAspect="1"/>
          </p:cNvPicPr>
          <p:nvPr/>
        </p:nvPicPr>
        <p:blipFill>
          <a:blip r:embed="rId5"/>
          <a:stretch>
            <a:fillRect/>
          </a:stretch>
        </p:blipFill>
        <p:spPr>
          <a:xfrm>
            <a:off x="7335288" y="4173538"/>
            <a:ext cx="1905000" cy="1905000"/>
          </a:xfrm>
          <a:prstGeom prst="rect">
            <a:avLst/>
          </a:prstGeom>
        </p:spPr>
      </p:pic>
    </p:spTree>
    <p:extLst>
      <p:ext uri="{BB962C8B-B14F-4D97-AF65-F5344CB8AC3E}">
        <p14:creationId xmlns:p14="http://schemas.microsoft.com/office/powerpoint/2010/main" val="67524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2" grpId="0" animBg="1"/>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6"/>
          <p:cNvSpPr/>
          <p:nvPr/>
        </p:nvSpPr>
        <p:spPr>
          <a:xfrm>
            <a:off x="1" y="2116"/>
            <a:ext cx="12209290" cy="6858000"/>
          </a:xfrm>
          <a:prstGeom prst="rect">
            <a:avLst/>
          </a:prstGeom>
          <a:solidFill>
            <a:srgbClr val="1820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0" name="Google Shape;390;p16"/>
          <p:cNvSpPr/>
          <p:nvPr/>
        </p:nvSpPr>
        <p:spPr>
          <a:xfrm>
            <a:off x="-650" y="0"/>
            <a:ext cx="12209400" cy="68580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95" name="Google Shape;395;p16"/>
          <p:cNvGrpSpPr/>
          <p:nvPr/>
        </p:nvGrpSpPr>
        <p:grpSpPr>
          <a:xfrm>
            <a:off x="2532407" y="6212949"/>
            <a:ext cx="342900" cy="88900"/>
            <a:chOff x="1695000" y="4256700"/>
            <a:chExt cx="408900" cy="106500"/>
          </a:xfrm>
        </p:grpSpPr>
        <p:sp>
          <p:nvSpPr>
            <p:cNvPr id="396" name="Google Shape;396;p16"/>
            <p:cNvSpPr/>
            <p:nvPr/>
          </p:nvSpPr>
          <p:spPr>
            <a:xfrm>
              <a:off x="1695000" y="4256700"/>
              <a:ext cx="106011" cy="106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16"/>
            <p:cNvSpPr/>
            <p:nvPr/>
          </p:nvSpPr>
          <p:spPr>
            <a:xfrm>
              <a:off x="1838871" y="4256700"/>
              <a:ext cx="106011" cy="106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8" name="Google Shape;398;p16"/>
            <p:cNvSpPr/>
            <p:nvPr/>
          </p:nvSpPr>
          <p:spPr>
            <a:xfrm>
              <a:off x="1997889" y="4256700"/>
              <a:ext cx="106011" cy="106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99" name="Google Shape;399;p16"/>
          <p:cNvGrpSpPr/>
          <p:nvPr/>
        </p:nvGrpSpPr>
        <p:grpSpPr>
          <a:xfrm>
            <a:off x="5924550" y="6202003"/>
            <a:ext cx="342900" cy="88900"/>
            <a:chOff x="1695000" y="4256700"/>
            <a:chExt cx="408900" cy="106500"/>
          </a:xfrm>
        </p:grpSpPr>
        <p:sp>
          <p:nvSpPr>
            <p:cNvPr id="400" name="Google Shape;400;p16"/>
            <p:cNvSpPr/>
            <p:nvPr/>
          </p:nvSpPr>
          <p:spPr>
            <a:xfrm>
              <a:off x="1695000" y="4256700"/>
              <a:ext cx="106011" cy="106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401" name="Google Shape;401;p16"/>
            <p:cNvSpPr/>
            <p:nvPr/>
          </p:nvSpPr>
          <p:spPr>
            <a:xfrm>
              <a:off x="1838871" y="4256700"/>
              <a:ext cx="106011" cy="106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16"/>
            <p:cNvSpPr/>
            <p:nvPr/>
          </p:nvSpPr>
          <p:spPr>
            <a:xfrm>
              <a:off x="1997889" y="4256700"/>
              <a:ext cx="106011" cy="106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07" name="Google Shape;407;p16"/>
          <p:cNvGrpSpPr/>
          <p:nvPr/>
        </p:nvGrpSpPr>
        <p:grpSpPr>
          <a:xfrm>
            <a:off x="3342092" y="1670508"/>
            <a:ext cx="628649" cy="630767"/>
            <a:chOff x="2429851" y="1745731"/>
            <a:chExt cx="472440" cy="472440"/>
          </a:xfrm>
        </p:grpSpPr>
        <p:sp>
          <p:nvSpPr>
            <p:cNvPr id="408" name="Google Shape;408;p16"/>
            <p:cNvSpPr/>
            <p:nvPr/>
          </p:nvSpPr>
          <p:spPr>
            <a:xfrm>
              <a:off x="2429851" y="1745731"/>
              <a:ext cx="472440" cy="47244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16"/>
            <p:cNvSpPr/>
            <p:nvPr/>
          </p:nvSpPr>
          <p:spPr>
            <a:xfrm>
              <a:off x="2547824" y="1745731"/>
              <a:ext cx="338757" cy="284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5"/>
                <a:buFont typeface="Arial" panose="020B0604020202020204"/>
                <a:buNone/>
              </a:pPr>
              <a:r>
                <a:rPr lang="zh-CN" sz="1865"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rPr>
                <a:t>01</a:t>
              </a: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10" name="Google Shape;410;p16"/>
          <p:cNvGrpSpPr/>
          <p:nvPr/>
        </p:nvGrpSpPr>
        <p:grpSpPr>
          <a:xfrm>
            <a:off x="6909738" y="1659392"/>
            <a:ext cx="628649" cy="652998"/>
            <a:chOff x="5088915" y="1745731"/>
            <a:chExt cx="472440" cy="489091"/>
          </a:xfrm>
        </p:grpSpPr>
        <p:sp>
          <p:nvSpPr>
            <p:cNvPr id="411" name="Google Shape;411;p16"/>
            <p:cNvSpPr/>
            <p:nvPr/>
          </p:nvSpPr>
          <p:spPr>
            <a:xfrm>
              <a:off x="5088915" y="1762382"/>
              <a:ext cx="472440" cy="47244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2" name="Google Shape;412;p16"/>
            <p:cNvSpPr/>
            <p:nvPr/>
          </p:nvSpPr>
          <p:spPr>
            <a:xfrm>
              <a:off x="5199584" y="1745731"/>
              <a:ext cx="338756" cy="2843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5"/>
                <a:buFont typeface="Arial" panose="020B0604020202020204"/>
                <a:buNone/>
              </a:pPr>
              <a:r>
                <a:rPr lang="zh-CN" sz="1865" b="1" i="0" u="none" strike="noStrike" cap="none">
                  <a:solidFill>
                    <a:schemeClr val="lt1"/>
                  </a:solidFill>
                  <a:latin typeface="Helvetica Neue" panose="020B0604020202020204"/>
                  <a:ea typeface="Helvetica Neue" panose="020B0604020202020204"/>
                  <a:cs typeface="Helvetica Neue" panose="020B0604020202020204"/>
                  <a:sym typeface="Helvetica Neue" panose="020B0604020202020204"/>
                </a:rPr>
                <a:t>02</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417" name="Google Shape;417;p16"/>
          <p:cNvPicPr preferRelativeResize="0"/>
          <p:nvPr/>
        </p:nvPicPr>
        <p:blipFill>
          <a:blip r:embed="rId3"/>
          <a:stretch>
            <a:fillRect/>
          </a:stretch>
        </p:blipFill>
        <p:spPr>
          <a:xfrm>
            <a:off x="1883570" y="1938051"/>
            <a:ext cx="2047875" cy="1905000"/>
          </a:xfrm>
          <a:prstGeom prst="rect">
            <a:avLst/>
          </a:prstGeom>
          <a:noFill/>
          <a:ln>
            <a:noFill/>
          </a:ln>
        </p:spPr>
      </p:pic>
      <p:pic>
        <p:nvPicPr>
          <p:cNvPr id="418" name="Google Shape;418;p16"/>
          <p:cNvPicPr preferRelativeResize="0"/>
          <p:nvPr/>
        </p:nvPicPr>
        <p:blipFill>
          <a:blip r:embed="rId4"/>
          <a:stretch>
            <a:fillRect/>
          </a:stretch>
        </p:blipFill>
        <p:spPr>
          <a:xfrm>
            <a:off x="5092699" y="1900675"/>
            <a:ext cx="1905000" cy="1905000"/>
          </a:xfrm>
          <a:prstGeom prst="rect">
            <a:avLst/>
          </a:prstGeom>
          <a:noFill/>
          <a:ln>
            <a:noFill/>
          </a:ln>
        </p:spPr>
      </p:pic>
      <p:pic>
        <p:nvPicPr>
          <p:cNvPr id="419" name="Google Shape;419;p16"/>
          <p:cNvPicPr preferRelativeResize="0"/>
          <p:nvPr/>
        </p:nvPicPr>
        <p:blipFill>
          <a:blip r:embed="rId5"/>
          <a:stretch>
            <a:fillRect/>
          </a:stretch>
        </p:blipFill>
        <p:spPr>
          <a:xfrm>
            <a:off x="8740549" y="1938051"/>
            <a:ext cx="1905000" cy="1905000"/>
          </a:xfrm>
          <a:prstGeom prst="rect">
            <a:avLst/>
          </a:prstGeom>
          <a:noFill/>
          <a:ln>
            <a:noFill/>
          </a:ln>
        </p:spPr>
      </p:pic>
      <p:grpSp>
        <p:nvGrpSpPr>
          <p:cNvPr id="6" name="组合 5">
            <a:extLst>
              <a:ext uri="{FF2B5EF4-FFF2-40B4-BE49-F238E27FC236}">
                <a16:creationId xmlns:a16="http://schemas.microsoft.com/office/drawing/2014/main" id="{E61AE773-BB19-4533-99A1-DCCDA2C22A98}"/>
              </a:ext>
            </a:extLst>
          </p:cNvPr>
          <p:cNvGrpSpPr/>
          <p:nvPr/>
        </p:nvGrpSpPr>
        <p:grpSpPr>
          <a:xfrm>
            <a:off x="4510089" y="3805675"/>
            <a:ext cx="4129087" cy="1876941"/>
            <a:chOff x="4510089" y="3805675"/>
            <a:chExt cx="4129087" cy="1876941"/>
          </a:xfrm>
        </p:grpSpPr>
        <p:grpSp>
          <p:nvGrpSpPr>
            <p:cNvPr id="3" name="组合 2">
              <a:extLst>
                <a:ext uri="{FF2B5EF4-FFF2-40B4-BE49-F238E27FC236}">
                  <a16:creationId xmlns:a16="http://schemas.microsoft.com/office/drawing/2014/main" id="{4594447F-D724-4055-BBB5-5F21EF74F2FD}"/>
                </a:ext>
              </a:extLst>
            </p:cNvPr>
            <p:cNvGrpSpPr/>
            <p:nvPr/>
          </p:nvGrpSpPr>
          <p:grpSpPr>
            <a:xfrm>
              <a:off x="4510089" y="4137449"/>
              <a:ext cx="4129087" cy="1545167"/>
              <a:chOff x="4510089" y="4092576"/>
              <a:chExt cx="4129087" cy="1545167"/>
            </a:xfrm>
          </p:grpSpPr>
          <p:sp>
            <p:nvSpPr>
              <p:cNvPr id="391" name="Google Shape;391;p16"/>
              <p:cNvSpPr txBox="1"/>
              <p:nvPr/>
            </p:nvSpPr>
            <p:spPr>
              <a:xfrm>
                <a:off x="5113275" y="4092576"/>
                <a:ext cx="1905120" cy="10179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734"/>
                  <a:buFont typeface="Arial" panose="020B0604020202020204"/>
                  <a:buNone/>
                </a:pPr>
                <a:r>
                  <a:rPr lang="zh-CN" altLang="en-US" sz="28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rPr>
                  <a:t>烧录器</a:t>
                </a:r>
                <a:r>
                  <a:rPr lang="zh-CN" altLang="en-US" sz="20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rPr>
                  <a:t>  </a:t>
                </a:r>
                <a:endParaRPr lang="en-US" altLang="zh-CN" sz="20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0000"/>
                  </a:buClr>
                  <a:buSzPts val="3734"/>
                  <a:buFont typeface="Arial" panose="020B0604020202020204"/>
                  <a:buNone/>
                </a:pPr>
                <a:endParaRPr lang="en-US" altLang="zh-CN"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0000"/>
                  </a:buClr>
                  <a:buSzPts val="3734"/>
                  <a:buFont typeface="Arial" panose="020B0604020202020204"/>
                  <a:buNone/>
                </a:pPr>
                <a:r>
                  <a:rPr lang="en-US" altLang="zh-CN"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rPr>
                  <a:t>PROGRAMMER</a:t>
                </a:r>
                <a:endParaRPr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endParaRPr>
              </a:p>
            </p:txBody>
          </p:sp>
          <p:sp>
            <p:nvSpPr>
              <p:cNvPr id="2" name="文本框 1">
                <a:extLst>
                  <a:ext uri="{FF2B5EF4-FFF2-40B4-BE49-F238E27FC236}">
                    <a16:creationId xmlns:a16="http://schemas.microsoft.com/office/drawing/2014/main" id="{66BF5193-B263-4ED7-880C-B9A6678E835E}"/>
                  </a:ext>
                </a:extLst>
              </p:cNvPr>
              <p:cNvSpPr txBox="1"/>
              <p:nvPr/>
            </p:nvSpPr>
            <p:spPr>
              <a:xfrm>
                <a:off x="4510089" y="5299189"/>
                <a:ext cx="4129087" cy="338554"/>
              </a:xfrm>
              <a:prstGeom prst="rect">
                <a:avLst/>
              </a:prstGeom>
              <a:noFill/>
            </p:spPr>
            <p:txBody>
              <a:bodyPr wrap="square" rtlCol="0">
                <a:spAutoFit/>
              </a:bodyPr>
              <a:lstStyle/>
              <a:p>
                <a:r>
                  <a:rPr lang="zh-CN" altLang="en-US" sz="1600" dirty="0">
                    <a:solidFill>
                      <a:schemeClr val="bg1">
                        <a:lumMod val="95000"/>
                      </a:schemeClr>
                    </a:solidFill>
                  </a:rPr>
                  <a:t>把可编程的集成电路写上数据的工具</a:t>
                </a:r>
              </a:p>
            </p:txBody>
          </p:sp>
        </p:grpSp>
        <p:pic>
          <p:nvPicPr>
            <p:cNvPr id="5" name="图片 4">
              <a:extLst>
                <a:ext uri="{FF2B5EF4-FFF2-40B4-BE49-F238E27FC236}">
                  <a16:creationId xmlns:a16="http://schemas.microsoft.com/office/drawing/2014/main" id="{ED603B1F-2A67-43FC-A8E0-22563FFCCADB}"/>
                </a:ext>
              </a:extLst>
            </p:cNvPr>
            <p:cNvPicPr>
              <a:picLocks noChangeAspect="1"/>
            </p:cNvPicPr>
            <p:nvPr/>
          </p:nvPicPr>
          <p:blipFill>
            <a:blip r:embed="rId6"/>
            <a:stretch>
              <a:fillRect/>
            </a:stretch>
          </p:blipFill>
          <p:spPr>
            <a:xfrm>
              <a:off x="6931157" y="3805675"/>
              <a:ext cx="1440407" cy="1440407"/>
            </a:xfrm>
            <a:prstGeom prst="rect">
              <a:avLst/>
            </a:prstGeom>
          </p:spPr>
        </p:pic>
      </p:grpSp>
      <p:grpSp>
        <p:nvGrpSpPr>
          <p:cNvPr id="11" name="组合 10">
            <a:extLst>
              <a:ext uri="{FF2B5EF4-FFF2-40B4-BE49-F238E27FC236}">
                <a16:creationId xmlns:a16="http://schemas.microsoft.com/office/drawing/2014/main" id="{B6C2DCDE-7FEF-447D-84AD-B7E63AD4FB84}"/>
              </a:ext>
            </a:extLst>
          </p:cNvPr>
          <p:cNvGrpSpPr/>
          <p:nvPr/>
        </p:nvGrpSpPr>
        <p:grpSpPr>
          <a:xfrm>
            <a:off x="1096946" y="3834853"/>
            <a:ext cx="3835272" cy="2227345"/>
            <a:chOff x="1096946" y="3834853"/>
            <a:chExt cx="3835272" cy="2227345"/>
          </a:xfrm>
        </p:grpSpPr>
        <p:sp>
          <p:nvSpPr>
            <p:cNvPr id="7" name="Google Shape;391;p16">
              <a:extLst>
                <a:ext uri="{FF2B5EF4-FFF2-40B4-BE49-F238E27FC236}">
                  <a16:creationId xmlns:a16="http://schemas.microsoft.com/office/drawing/2014/main" id="{C2509D6F-9827-4F0C-972C-F7F5901A9C6E}"/>
                </a:ext>
              </a:extLst>
            </p:cNvPr>
            <p:cNvSpPr txBox="1"/>
            <p:nvPr/>
          </p:nvSpPr>
          <p:spPr>
            <a:xfrm>
              <a:off x="1739178" y="4118572"/>
              <a:ext cx="1905120" cy="10179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734"/>
                <a:buFont typeface="Arial" panose="020B0604020202020204"/>
                <a:buNone/>
              </a:pPr>
              <a:r>
                <a:rPr lang="zh-CN" altLang="en-US" sz="28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rPr>
                <a:t>开发板  </a:t>
              </a:r>
              <a:endParaRPr lang="en-US" altLang="zh-CN" sz="2800" b="1" i="0" u="none" strike="noStrike" cap="none" dirty="0">
                <a:solidFill>
                  <a:schemeClr val="lt1"/>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0000"/>
                </a:buClr>
                <a:buSzPts val="3734"/>
                <a:buFont typeface="Arial" panose="020B0604020202020204"/>
                <a:buNone/>
              </a:pPr>
              <a:endParaRPr lang="en-US" altLang="zh-CN"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endParaRPr>
            </a:p>
            <a:p>
              <a:pPr marL="0" marR="0" lvl="0" indent="0" algn="ctr" rtl="0">
                <a:lnSpc>
                  <a:spcPct val="100000"/>
                </a:lnSpc>
                <a:spcBef>
                  <a:spcPts val="0"/>
                </a:spcBef>
                <a:spcAft>
                  <a:spcPts val="0"/>
                </a:spcAft>
                <a:buClr>
                  <a:srgbClr val="000000"/>
                </a:buClr>
                <a:buSzPts val="3734"/>
                <a:buFont typeface="Arial" panose="020B0604020202020204"/>
                <a:buNone/>
              </a:pPr>
              <a:r>
                <a:rPr lang="en-US" altLang="zh-CN"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rPr>
                <a:t>DEMO BOARD</a:t>
              </a:r>
              <a:endParaRPr lang="en-US" sz="1600" b="1" i="0" u="none" strike="noStrike" cap="none" dirty="0">
                <a:solidFill>
                  <a:schemeClr val="lt1"/>
                </a:solidFill>
                <a:latin typeface="Century" panose="02040604050505020304" pitchFamily="18" charset="0"/>
                <a:ea typeface="Helvetica Neue" panose="020B0604020202020204"/>
                <a:cs typeface="Helvetica Neue" panose="020B0604020202020204"/>
                <a:sym typeface="Helvetica Neue" panose="020B0604020202020204"/>
              </a:endParaRPr>
            </a:p>
          </p:txBody>
        </p:sp>
        <p:sp>
          <p:nvSpPr>
            <p:cNvPr id="8" name="文本框 7">
              <a:extLst>
                <a:ext uri="{FF2B5EF4-FFF2-40B4-BE49-F238E27FC236}">
                  <a16:creationId xmlns:a16="http://schemas.microsoft.com/office/drawing/2014/main" id="{D20380D3-3A37-4EE2-9DBB-9FF1D98EE1E0}"/>
                </a:ext>
              </a:extLst>
            </p:cNvPr>
            <p:cNvSpPr txBox="1"/>
            <p:nvPr/>
          </p:nvSpPr>
          <p:spPr>
            <a:xfrm>
              <a:off x="1096946" y="5231201"/>
              <a:ext cx="3290020" cy="830997"/>
            </a:xfrm>
            <a:prstGeom prst="rect">
              <a:avLst/>
            </a:prstGeom>
            <a:noFill/>
          </p:spPr>
          <p:txBody>
            <a:bodyPr wrap="square" rtlCol="0">
              <a:spAutoFit/>
            </a:bodyPr>
            <a:lstStyle/>
            <a:p>
              <a:pPr algn="ctr"/>
              <a:r>
                <a:rPr lang="zh-CN" altLang="en-US" sz="1600" dirty="0">
                  <a:solidFill>
                    <a:schemeClr val="bg1">
                      <a:lumMod val="95000"/>
                    </a:schemeClr>
                  </a:solidFill>
                </a:rPr>
                <a:t>通过程序的编写和烧写进单片机里就可以验正实验的正确或者实现想要的功能</a:t>
              </a:r>
            </a:p>
          </p:txBody>
        </p:sp>
        <p:pic>
          <p:nvPicPr>
            <p:cNvPr id="10" name="图片 9">
              <a:extLst>
                <a:ext uri="{FF2B5EF4-FFF2-40B4-BE49-F238E27FC236}">
                  <a16:creationId xmlns:a16="http://schemas.microsoft.com/office/drawing/2014/main" id="{ED5993C0-5E89-4E7D-9CBB-2EA44366002E}"/>
                </a:ext>
              </a:extLst>
            </p:cNvPr>
            <p:cNvPicPr>
              <a:picLocks noChangeAspect="1"/>
            </p:cNvPicPr>
            <p:nvPr/>
          </p:nvPicPr>
          <p:blipFill>
            <a:blip r:embed="rId7"/>
            <a:stretch>
              <a:fillRect/>
            </a:stretch>
          </p:blipFill>
          <p:spPr>
            <a:xfrm>
              <a:off x="3499905" y="3834853"/>
              <a:ext cx="1432313" cy="1325674"/>
            </a:xfrm>
            <a:prstGeom prst="rect">
              <a:avLst/>
            </a:prstGeom>
          </p:spPr>
        </p:pic>
      </p:grpSp>
      <p:sp>
        <p:nvSpPr>
          <p:cNvPr id="13" name="矩形 12">
            <a:extLst>
              <a:ext uri="{FF2B5EF4-FFF2-40B4-BE49-F238E27FC236}">
                <a16:creationId xmlns:a16="http://schemas.microsoft.com/office/drawing/2014/main" id="{487A43CB-2466-418D-8E2F-16B629EFF472}"/>
              </a:ext>
            </a:extLst>
          </p:cNvPr>
          <p:cNvSpPr/>
          <p:nvPr/>
        </p:nvSpPr>
        <p:spPr>
          <a:xfrm>
            <a:off x="3342092" y="412084"/>
            <a:ext cx="587853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5400" dirty="0" err="1">
                <a:solidFill>
                  <a:schemeClr val="bg1">
                    <a:lumMod val="85000"/>
                  </a:schemeClr>
                </a:solidFill>
              </a:rPr>
              <a:t>Tools&amp;Instructions</a:t>
            </a:r>
            <a:endParaRPr lang="zh-CN" altLang="en-US" sz="5400" dirty="0">
              <a:solidFill>
                <a:schemeClr val="bg1">
                  <a:lumMod val="8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7"/>
                                        </p:tgtEl>
                                        <p:attrNameLst>
                                          <p:attrName>style.visibility</p:attrName>
                                        </p:attrNameLst>
                                      </p:cBhvr>
                                      <p:to>
                                        <p:strVal val="visible"/>
                                      </p:to>
                                    </p:set>
                                    <p:anim calcmode="lin" valueType="num">
                                      <p:cBhvr>
                                        <p:cTn id="7" dur="500" fill="hold"/>
                                        <p:tgtEl>
                                          <p:spTgt spid="417"/>
                                        </p:tgtEl>
                                        <p:attrNameLst>
                                          <p:attrName>ppt_w</p:attrName>
                                        </p:attrNameLst>
                                      </p:cBhvr>
                                      <p:tavLst>
                                        <p:tav tm="0">
                                          <p:val>
                                            <p:fltVal val="0"/>
                                          </p:val>
                                        </p:tav>
                                        <p:tav tm="100000">
                                          <p:val>
                                            <p:strVal val="#ppt_w"/>
                                          </p:val>
                                        </p:tav>
                                      </p:tavLst>
                                    </p:anim>
                                    <p:anim calcmode="lin" valueType="num">
                                      <p:cBhvr>
                                        <p:cTn id="8" dur="500" fill="hold"/>
                                        <p:tgtEl>
                                          <p:spTgt spid="417"/>
                                        </p:tgtEl>
                                        <p:attrNameLst>
                                          <p:attrName>ppt_h</p:attrName>
                                        </p:attrNameLst>
                                      </p:cBhvr>
                                      <p:tavLst>
                                        <p:tav tm="0">
                                          <p:val>
                                            <p:fltVal val="0"/>
                                          </p:val>
                                        </p:tav>
                                        <p:tav tm="100000">
                                          <p:val>
                                            <p:strVal val="#ppt_h"/>
                                          </p:val>
                                        </p:tav>
                                      </p:tavLst>
                                    </p:anim>
                                    <p:animEffect transition="in" filter="fade">
                                      <p:cBhvr>
                                        <p:cTn id="9" dur="500"/>
                                        <p:tgtEl>
                                          <p:spTgt spid="417"/>
                                        </p:tgtEl>
                                      </p:cBhvr>
                                    </p:animEffect>
                                  </p:childTnLst>
                                </p:cTn>
                              </p:par>
                              <p:par>
                                <p:cTn id="10" presetID="53" presetClass="entr" presetSubtype="16" fill="hold" nodeType="withEffect">
                                  <p:stCondLst>
                                    <p:cond delay="0"/>
                                  </p:stCondLst>
                                  <p:childTnLst>
                                    <p:set>
                                      <p:cBhvr>
                                        <p:cTn id="11" dur="1" fill="hold">
                                          <p:stCondLst>
                                            <p:cond delay="0"/>
                                          </p:stCondLst>
                                        </p:cTn>
                                        <p:tgtEl>
                                          <p:spTgt spid="418"/>
                                        </p:tgtEl>
                                        <p:attrNameLst>
                                          <p:attrName>style.visibility</p:attrName>
                                        </p:attrNameLst>
                                      </p:cBhvr>
                                      <p:to>
                                        <p:strVal val="visible"/>
                                      </p:to>
                                    </p:set>
                                    <p:anim calcmode="lin" valueType="num">
                                      <p:cBhvr>
                                        <p:cTn id="12" dur="500" fill="hold"/>
                                        <p:tgtEl>
                                          <p:spTgt spid="418"/>
                                        </p:tgtEl>
                                        <p:attrNameLst>
                                          <p:attrName>ppt_w</p:attrName>
                                        </p:attrNameLst>
                                      </p:cBhvr>
                                      <p:tavLst>
                                        <p:tav tm="0">
                                          <p:val>
                                            <p:fltVal val="0"/>
                                          </p:val>
                                        </p:tav>
                                        <p:tav tm="100000">
                                          <p:val>
                                            <p:strVal val="#ppt_w"/>
                                          </p:val>
                                        </p:tav>
                                      </p:tavLst>
                                    </p:anim>
                                    <p:anim calcmode="lin" valueType="num">
                                      <p:cBhvr>
                                        <p:cTn id="13" dur="500" fill="hold"/>
                                        <p:tgtEl>
                                          <p:spTgt spid="418"/>
                                        </p:tgtEl>
                                        <p:attrNameLst>
                                          <p:attrName>ppt_h</p:attrName>
                                        </p:attrNameLst>
                                      </p:cBhvr>
                                      <p:tavLst>
                                        <p:tav tm="0">
                                          <p:val>
                                            <p:fltVal val="0"/>
                                          </p:val>
                                        </p:tav>
                                        <p:tav tm="100000">
                                          <p:val>
                                            <p:strVal val="#ppt_h"/>
                                          </p:val>
                                        </p:tav>
                                      </p:tavLst>
                                    </p:anim>
                                    <p:animEffect transition="in" filter="fade">
                                      <p:cBhvr>
                                        <p:cTn id="14" dur="500"/>
                                        <p:tgtEl>
                                          <p:spTgt spid="418"/>
                                        </p:tgtEl>
                                      </p:cBhvr>
                                    </p:animEffect>
                                  </p:childTnLst>
                                </p:cTn>
                              </p:par>
                              <p:par>
                                <p:cTn id="15" presetID="53" presetClass="entr" presetSubtype="16"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 calcmode="lin" valueType="num">
                                      <p:cBhvr>
                                        <p:cTn id="17" dur="500" fill="hold"/>
                                        <p:tgtEl>
                                          <p:spTgt spid="419"/>
                                        </p:tgtEl>
                                        <p:attrNameLst>
                                          <p:attrName>ppt_w</p:attrName>
                                        </p:attrNameLst>
                                      </p:cBhvr>
                                      <p:tavLst>
                                        <p:tav tm="0">
                                          <p:val>
                                            <p:fltVal val="0"/>
                                          </p:val>
                                        </p:tav>
                                        <p:tav tm="100000">
                                          <p:val>
                                            <p:strVal val="#ppt_w"/>
                                          </p:val>
                                        </p:tav>
                                      </p:tavLst>
                                    </p:anim>
                                    <p:anim calcmode="lin" valueType="num">
                                      <p:cBhvr>
                                        <p:cTn id="18" dur="500" fill="hold"/>
                                        <p:tgtEl>
                                          <p:spTgt spid="419"/>
                                        </p:tgtEl>
                                        <p:attrNameLst>
                                          <p:attrName>ppt_h</p:attrName>
                                        </p:attrNameLst>
                                      </p:cBhvr>
                                      <p:tavLst>
                                        <p:tav tm="0">
                                          <p:val>
                                            <p:fltVal val="0"/>
                                          </p:val>
                                        </p:tav>
                                        <p:tav tm="100000">
                                          <p:val>
                                            <p:strVal val="#ppt_h"/>
                                          </p:val>
                                        </p:tav>
                                      </p:tavLst>
                                    </p:anim>
                                    <p:animEffect transition="in" filter="fade">
                                      <p:cBhvr>
                                        <p:cTn id="19" dur="500"/>
                                        <p:tgtEl>
                                          <p:spTgt spid="419"/>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407"/>
                                        </p:tgtEl>
                                        <p:attrNameLst>
                                          <p:attrName>style.visibility</p:attrName>
                                        </p:attrNameLst>
                                      </p:cBhvr>
                                      <p:to>
                                        <p:strVal val="visible"/>
                                      </p:to>
                                    </p:set>
                                    <p:anim calcmode="lin" valueType="num">
                                      <p:cBhvr additive="base">
                                        <p:cTn id="24" dur="750"/>
                                        <p:tgtEl>
                                          <p:spTgt spid="407"/>
                                        </p:tgtEl>
                                        <p:attrNameLst>
                                          <p:attrName>ppt_w</p:attrName>
                                        </p:attrNameLst>
                                      </p:cBhvr>
                                      <p:tavLst>
                                        <p:tav tm="0">
                                          <p:val>
                                            <p:fltVal val="0"/>
                                          </p:val>
                                        </p:tav>
                                        <p:tav tm="100000">
                                          <p:val>
                                            <p:strVal val="#ppt_w"/>
                                          </p:val>
                                        </p:tav>
                                      </p:tavLst>
                                    </p:anim>
                                    <p:anim calcmode="lin" valueType="num">
                                      <p:cBhvr additive="base">
                                        <p:cTn id="25" dur="750"/>
                                        <p:tgtEl>
                                          <p:spTgt spid="407"/>
                                        </p:tgtEl>
                                        <p:attrNameLst>
                                          <p:attrName>ppt_h</p:attrName>
                                        </p:attrNameLst>
                                      </p:cBhvr>
                                      <p:tavLst>
                                        <p:tav tm="0">
                                          <p:val>
                                            <p:fltVal val="0"/>
                                          </p:val>
                                        </p:tav>
                                        <p:tav tm="100000">
                                          <p:val>
                                            <p:strVal val="#ppt_h"/>
                                          </p:val>
                                        </p:tav>
                                      </p:tavLst>
                                    </p:anim>
                                  </p:childTnLst>
                                </p:cTn>
                              </p:par>
                              <p:par>
                                <p:cTn id="26" presetID="10" presetClass="entr" presetSubtype="0" fill="hold" nodeType="withEffect">
                                  <p:stCondLst>
                                    <p:cond delay="0"/>
                                  </p:stCondLst>
                                  <p:childTnLst>
                                    <p:set>
                                      <p:cBhvr>
                                        <p:cTn id="27" dur="1" fill="hold">
                                          <p:stCondLst>
                                            <p:cond delay="0"/>
                                          </p:stCondLst>
                                        </p:cTn>
                                        <p:tgtEl>
                                          <p:spTgt spid="395"/>
                                        </p:tgtEl>
                                        <p:attrNameLst>
                                          <p:attrName>style.visibility</p:attrName>
                                        </p:attrNameLst>
                                      </p:cBhvr>
                                      <p:to>
                                        <p:strVal val="visible"/>
                                      </p:to>
                                    </p:set>
                                    <p:animEffect transition="in" filter="fade">
                                      <p:cBhvr>
                                        <p:cTn id="28" dur="750"/>
                                        <p:tgtEl>
                                          <p:spTgt spid="395"/>
                                        </p:tgtEl>
                                      </p:cBhvr>
                                    </p:animEffect>
                                  </p:childTnLst>
                                </p:cTn>
                              </p:par>
                              <p:par>
                                <p:cTn id="29" presetID="16" presetClass="entr" presetSubtype="21"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410"/>
                                        </p:tgtEl>
                                        <p:attrNameLst>
                                          <p:attrName>style.visibility</p:attrName>
                                        </p:attrNameLst>
                                      </p:cBhvr>
                                      <p:to>
                                        <p:strVal val="visible"/>
                                      </p:to>
                                    </p:set>
                                    <p:anim calcmode="lin" valueType="num">
                                      <p:cBhvr additive="base">
                                        <p:cTn id="36" dur="750"/>
                                        <p:tgtEl>
                                          <p:spTgt spid="410"/>
                                        </p:tgtEl>
                                        <p:attrNameLst>
                                          <p:attrName>ppt_w</p:attrName>
                                        </p:attrNameLst>
                                      </p:cBhvr>
                                      <p:tavLst>
                                        <p:tav tm="0">
                                          <p:val>
                                            <p:fltVal val="0"/>
                                          </p:val>
                                        </p:tav>
                                        <p:tav tm="100000">
                                          <p:val>
                                            <p:strVal val="#ppt_w"/>
                                          </p:val>
                                        </p:tav>
                                      </p:tavLst>
                                    </p:anim>
                                    <p:anim calcmode="lin" valueType="num">
                                      <p:cBhvr additive="base">
                                        <p:cTn id="37" dur="750"/>
                                        <p:tgtEl>
                                          <p:spTgt spid="410"/>
                                        </p:tgtEl>
                                        <p:attrNameLst>
                                          <p:attrName>ppt_h</p:attrName>
                                        </p:attrNameLst>
                                      </p:cBhvr>
                                      <p:tavLst>
                                        <p:tav tm="0">
                                          <p:val>
                                            <p:fltVal val="0"/>
                                          </p:val>
                                        </p:tav>
                                        <p:tav tm="100000">
                                          <p:val>
                                            <p:strVal val="#ppt_h"/>
                                          </p:val>
                                        </p:tav>
                                      </p:tavLst>
                                    </p:anim>
                                  </p:childTnLst>
                                </p:cTn>
                              </p:par>
                              <p:par>
                                <p:cTn id="38" presetID="10" presetClass="entr" presetSubtype="0" fill="hold" nodeType="withEffect">
                                  <p:stCondLst>
                                    <p:cond delay="0"/>
                                  </p:stCondLst>
                                  <p:childTnLst>
                                    <p:set>
                                      <p:cBhvr>
                                        <p:cTn id="39" dur="1" fill="hold">
                                          <p:stCondLst>
                                            <p:cond delay="0"/>
                                          </p:stCondLst>
                                        </p:cTn>
                                        <p:tgtEl>
                                          <p:spTgt spid="399"/>
                                        </p:tgtEl>
                                        <p:attrNameLst>
                                          <p:attrName>style.visibility</p:attrName>
                                        </p:attrNameLst>
                                      </p:cBhvr>
                                      <p:to>
                                        <p:strVal val="visible"/>
                                      </p:to>
                                    </p:set>
                                    <p:animEffect transition="in" filter="fade">
                                      <p:cBhvr>
                                        <p:cTn id="40" dur="750"/>
                                        <p:tgtEl>
                                          <p:spTgt spid="399"/>
                                        </p:tgtEl>
                                      </p:cBhvr>
                                    </p:animEffect>
                                  </p:childTnLst>
                                </p:cTn>
                              </p:par>
                              <p:par>
                                <p:cTn id="41" presetID="16" presetClass="entr" presetSubtype="21"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inVertic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千图网海量PPT模板www.58pic.com​​">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千图网海量PPT模板www.58pic.com​​">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824</Words>
  <Application>Microsoft Office PowerPoint</Application>
  <PresentationFormat>宽屏</PresentationFormat>
  <Paragraphs>194</Paragraphs>
  <Slides>26</Slides>
  <Notes>21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26</vt:i4>
      </vt:variant>
    </vt:vector>
  </HeadingPairs>
  <TitlesOfParts>
    <vt:vector size="44" baseType="lpstr">
      <vt:lpstr>Century Gothic</vt:lpstr>
      <vt:lpstr>PingFang SC</vt:lpstr>
      <vt:lpstr>Arial Black</vt:lpstr>
      <vt:lpstr>Helvetica Neue</vt:lpstr>
      <vt:lpstr>Franklin Gothic Medium</vt:lpstr>
      <vt:lpstr>等线</vt:lpstr>
      <vt:lpstr>Arial</vt:lpstr>
      <vt:lpstr>华光仿宋二_CNKI</vt:lpstr>
      <vt:lpstr>等线 Light</vt:lpstr>
      <vt:lpstr>Tahoma</vt:lpstr>
      <vt:lpstr>华光小标宋_CNKI</vt:lpstr>
      <vt:lpstr>Century</vt:lpstr>
      <vt:lpstr>华光大标宋_CNKI</vt:lpstr>
      <vt:lpstr>Cambria Math</vt:lpstr>
      <vt:lpstr>微软雅黑</vt:lpstr>
      <vt:lpstr>千图网海量PPT模板www.58pic.com​​</vt:lpstr>
      <vt:lpstr>自定义设计方案</vt:lpstr>
      <vt:lpstr>1_千图网海量PPT模板www.58pic.com​​</vt:lpstr>
      <vt:lpstr>PowerPoint 演示文稿</vt:lpstr>
      <vt:lpstr>目录 CONTENTS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冯 绍庭</cp:lastModifiedBy>
  <cp:revision>63</cp:revision>
  <dcterms:created xsi:type="dcterms:W3CDTF">2020-10-06T03:03:00Z</dcterms:created>
  <dcterms:modified xsi:type="dcterms:W3CDTF">2020-10-15T13:50:35Z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